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Libre Baskerville Bold" charset="1" panose="02000000000000000000"/>
      <p:regular r:id="rId16"/>
    </p:embeddedFont>
    <p:embeddedFont>
      <p:font typeface="Inter Bold" charset="1" panose="020B0802030000000004"/>
      <p:regular r:id="rId17"/>
    </p:embeddedFont>
    <p:embeddedFont>
      <p:font typeface="Inter" charset="1" panose="020B05020300000000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15310819" y="0"/>
            <a:ext cx="2977181" cy="2977181"/>
            <a:chOff x="0" y="0"/>
            <a:chExt cx="3969575" cy="3969575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984788" cy="1984788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80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1984788"/>
              <a:ext cx="1984788" cy="1984788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80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984788" y="0"/>
              <a:ext cx="1984788" cy="1984788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80"/>
                  </a:lnSpc>
                </a:pPr>
              </a:p>
            </p:txBody>
          </p:sp>
        </p:grpSp>
      </p:grpSp>
      <p:grpSp>
        <p:nvGrpSpPr>
          <p:cNvPr name="Group 12" id="12"/>
          <p:cNvGrpSpPr/>
          <p:nvPr/>
        </p:nvGrpSpPr>
        <p:grpSpPr>
          <a:xfrm rot="5400000">
            <a:off x="536399" y="1655882"/>
            <a:ext cx="1321300" cy="132130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32573" lIns="132573" bIns="132573" rIns="132573"/>
            <a:lstStyle/>
            <a:p>
              <a:pPr algn="ctr">
                <a:lnSpc>
                  <a:spcPts val="198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5400000">
            <a:off x="5703926" y="7490954"/>
            <a:ext cx="1488591" cy="148859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32573" lIns="132573" bIns="132573" rIns="132573"/>
            <a:lstStyle/>
            <a:p>
              <a:pPr algn="ctr">
                <a:lnSpc>
                  <a:spcPts val="198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5400000">
            <a:off x="1857699" y="334582"/>
            <a:ext cx="1321300" cy="132130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32573" lIns="132573" bIns="132573" rIns="132573"/>
            <a:lstStyle/>
            <a:p>
              <a:pPr algn="ctr">
                <a:lnSpc>
                  <a:spcPts val="198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5400000">
            <a:off x="16799409" y="8798409"/>
            <a:ext cx="1488591" cy="1488591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32573" lIns="132573" bIns="132573" rIns="132573"/>
            <a:lstStyle/>
            <a:p>
              <a:pPr algn="ctr">
                <a:lnSpc>
                  <a:spcPts val="1980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5400000">
            <a:off x="4215335" y="7490954"/>
            <a:ext cx="1488591" cy="1488591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1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32573" lIns="132573" bIns="132573" rIns="132573"/>
            <a:lstStyle/>
            <a:p>
              <a:pPr algn="ctr">
                <a:lnSpc>
                  <a:spcPts val="1980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1" id="31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37" id="37"/>
          <p:cNvGrpSpPr/>
          <p:nvPr/>
        </p:nvGrpSpPr>
        <p:grpSpPr>
          <a:xfrm rot="0">
            <a:off x="11156614" y="2795201"/>
            <a:ext cx="5265791" cy="4696598"/>
            <a:chOff x="0" y="0"/>
            <a:chExt cx="1386875" cy="1236964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386875" cy="1236964"/>
            </a:xfrm>
            <a:custGeom>
              <a:avLst/>
              <a:gdLst/>
              <a:ahLst/>
              <a:cxnLst/>
              <a:rect r="r" b="b" t="t" l="l"/>
              <a:pathLst>
                <a:path h="1236964" w="1386875">
                  <a:moveTo>
                    <a:pt x="44107" y="0"/>
                  </a:moveTo>
                  <a:lnTo>
                    <a:pt x="1342768" y="0"/>
                  </a:lnTo>
                  <a:cubicBezTo>
                    <a:pt x="1367128" y="0"/>
                    <a:pt x="1386875" y="19747"/>
                    <a:pt x="1386875" y="44107"/>
                  </a:cubicBezTo>
                  <a:lnTo>
                    <a:pt x="1386875" y="1192857"/>
                  </a:lnTo>
                  <a:cubicBezTo>
                    <a:pt x="1386875" y="1217217"/>
                    <a:pt x="1367128" y="1236964"/>
                    <a:pt x="1342768" y="1236964"/>
                  </a:cubicBezTo>
                  <a:lnTo>
                    <a:pt x="44107" y="1236964"/>
                  </a:lnTo>
                  <a:cubicBezTo>
                    <a:pt x="19747" y="1236964"/>
                    <a:pt x="0" y="1217217"/>
                    <a:pt x="0" y="1192857"/>
                  </a:cubicBezTo>
                  <a:lnTo>
                    <a:pt x="0" y="44107"/>
                  </a:lnTo>
                  <a:cubicBezTo>
                    <a:pt x="0" y="19747"/>
                    <a:pt x="19747" y="0"/>
                    <a:pt x="4410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A6A6A6"/>
              </a:solidFill>
              <a:prstDash val="solid"/>
              <a:round/>
            </a:ln>
          </p:spPr>
        </p:sp>
        <p:sp>
          <p:nvSpPr>
            <p:cNvPr name="TextBox 39" id="39"/>
            <p:cNvSpPr txBox="true"/>
            <p:nvPr/>
          </p:nvSpPr>
          <p:spPr>
            <a:xfrm>
              <a:off x="0" y="19050"/>
              <a:ext cx="1386875" cy="12179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40" id="40"/>
          <p:cNvSpPr txBox="true"/>
          <p:nvPr/>
        </p:nvSpPr>
        <p:spPr>
          <a:xfrm rot="0">
            <a:off x="1365054" y="3639152"/>
            <a:ext cx="9444467" cy="253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spc="-89" b="true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Entwicklung des Projekts</a:t>
            </a:r>
          </a:p>
          <a:p>
            <a:pPr algn="l">
              <a:lnSpc>
                <a:spcPts val="6600"/>
              </a:lnSpc>
            </a:pPr>
            <a:r>
              <a:rPr lang="en-US" sz="6000" spc="-89" b="true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“Sem;kolon Buchladen”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1712147" y="6710949"/>
            <a:ext cx="6429669" cy="596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</a:pPr>
            <a:r>
              <a:rPr lang="en-US" sz="3499" spc="34" b="true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IntoCode Dez. 2024</a:t>
            </a:r>
          </a:p>
        </p:txBody>
      </p:sp>
      <p:sp>
        <p:nvSpPr>
          <p:cNvPr name="Freeform 42" id="42"/>
          <p:cNvSpPr/>
          <p:nvPr/>
        </p:nvSpPr>
        <p:spPr>
          <a:xfrm flipH="false" flipV="false" rot="0">
            <a:off x="10475733" y="1829723"/>
            <a:ext cx="6627554" cy="6627554"/>
          </a:xfrm>
          <a:custGeom>
            <a:avLst/>
            <a:gdLst/>
            <a:ahLst/>
            <a:cxnLst/>
            <a:rect r="r" b="b" t="t" l="l"/>
            <a:pathLst>
              <a:path h="6627554" w="6627554">
                <a:moveTo>
                  <a:pt x="0" y="0"/>
                </a:moveTo>
                <a:lnTo>
                  <a:pt x="6627553" y="0"/>
                </a:lnTo>
                <a:lnTo>
                  <a:pt x="6627553" y="6627554"/>
                </a:lnTo>
                <a:lnTo>
                  <a:pt x="0" y="66275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EEEE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265439" y="4741040"/>
            <a:ext cx="7757122" cy="1087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59"/>
              </a:lnSpc>
              <a:spcBef>
                <a:spcPct val="0"/>
              </a:spcBef>
            </a:pPr>
            <a:r>
              <a:rPr lang="en-US" b="true" sz="7599" spc="-75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Vielen Dank!</a:t>
            </a:r>
          </a:p>
        </p:txBody>
      </p:sp>
      <p:grpSp>
        <p:nvGrpSpPr>
          <p:cNvPr name="Group 3" id="3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13" id="13"/>
          <p:cNvGrpSpPr/>
          <p:nvPr/>
        </p:nvGrpSpPr>
        <p:grpSpPr>
          <a:xfrm rot="5400000">
            <a:off x="11411802" y="2066203"/>
            <a:ext cx="2977181" cy="2977181"/>
            <a:chOff x="0" y="0"/>
            <a:chExt cx="3969575" cy="3969575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1984788" cy="1984788"/>
              <a:chOff x="0" y="0"/>
              <a:chExt cx="812800" cy="81280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80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0" y="1984788"/>
              <a:ext cx="1984788" cy="1984788"/>
              <a:chOff x="0" y="0"/>
              <a:chExt cx="812800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80"/>
                  </a:lnSpc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1984788" y="0"/>
              <a:ext cx="1984788" cy="1984788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80"/>
                  </a:lnSpc>
                </a:pPr>
              </a:p>
            </p:txBody>
          </p:sp>
        </p:grpSp>
      </p:grpSp>
      <p:grpSp>
        <p:nvGrpSpPr>
          <p:cNvPr name="Group 23" id="23"/>
          <p:cNvGrpSpPr/>
          <p:nvPr/>
        </p:nvGrpSpPr>
        <p:grpSpPr>
          <a:xfrm rot="5400000">
            <a:off x="5525495" y="1967693"/>
            <a:ext cx="1488591" cy="1488591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32573" lIns="132573" bIns="132573" rIns="132573"/>
            <a:lstStyle/>
            <a:p>
              <a:pPr algn="ctr">
                <a:lnSpc>
                  <a:spcPts val="198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5400000">
            <a:off x="4036904" y="6940710"/>
            <a:ext cx="1488591" cy="1488591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32573" lIns="132573" bIns="132573" rIns="132573"/>
            <a:lstStyle/>
            <a:p>
              <a:pPr algn="ctr">
                <a:lnSpc>
                  <a:spcPts val="198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5400000">
            <a:off x="4036904" y="3456284"/>
            <a:ext cx="1488591" cy="1488591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32573" lIns="132573" bIns="132573" rIns="132573"/>
            <a:lstStyle/>
            <a:p>
              <a:pPr algn="ctr">
                <a:lnSpc>
                  <a:spcPts val="1980"/>
                </a:lnSpc>
              </a:pPr>
            </a:p>
          </p:txBody>
        </p:sp>
      </p:grpSp>
      <p:grpSp>
        <p:nvGrpSpPr>
          <p:cNvPr name="Group 32" id="32"/>
          <p:cNvGrpSpPr/>
          <p:nvPr/>
        </p:nvGrpSpPr>
        <p:grpSpPr>
          <a:xfrm rot="5400000">
            <a:off x="11089327" y="7417953"/>
            <a:ext cx="1488591" cy="1488591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32573" lIns="132573" bIns="132573" rIns="132573"/>
            <a:lstStyle/>
            <a:p>
              <a:pPr algn="ctr">
                <a:lnSpc>
                  <a:spcPts val="1980"/>
                </a:lnSpc>
              </a:pPr>
            </a:p>
          </p:txBody>
        </p:sp>
      </p:grpSp>
      <p:grpSp>
        <p:nvGrpSpPr>
          <p:cNvPr name="Group 35" id="35"/>
          <p:cNvGrpSpPr/>
          <p:nvPr/>
        </p:nvGrpSpPr>
        <p:grpSpPr>
          <a:xfrm rot="5400000">
            <a:off x="2548314" y="6940710"/>
            <a:ext cx="1488591" cy="1488591"/>
            <a:chOff x="0" y="0"/>
            <a:chExt cx="812800" cy="81280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1"/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32573" lIns="132573" bIns="132573" rIns="132573"/>
            <a:lstStyle/>
            <a:p>
              <a:pPr algn="ctr">
                <a:lnSpc>
                  <a:spcPts val="1980"/>
                </a:lnSpc>
              </a:pPr>
            </a:p>
          </p:txBody>
        </p:sp>
      </p:grpSp>
      <p:grpSp>
        <p:nvGrpSpPr>
          <p:cNvPr name="Group 38" id="38"/>
          <p:cNvGrpSpPr/>
          <p:nvPr/>
        </p:nvGrpSpPr>
        <p:grpSpPr>
          <a:xfrm rot="-5400000">
            <a:off x="152400" y="8581701"/>
            <a:ext cx="1857699" cy="1857699"/>
            <a:chOff x="0" y="0"/>
            <a:chExt cx="2476932" cy="2476932"/>
          </a:xfrm>
        </p:grpSpPr>
        <p:grpSp>
          <p:nvGrpSpPr>
            <p:cNvPr name="Group 39" id="39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42" id="42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45" id="45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46" id="4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47" id="47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27242" y="1211180"/>
            <a:ext cx="1857699" cy="1857699"/>
            <a:chOff x="0" y="0"/>
            <a:chExt cx="2476932" cy="24769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12" id="12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22" id="22"/>
          <p:cNvGrpSpPr/>
          <p:nvPr/>
        </p:nvGrpSpPr>
        <p:grpSpPr>
          <a:xfrm rot="0">
            <a:off x="0" y="991206"/>
            <a:ext cx="1857699" cy="1857699"/>
            <a:chOff x="0" y="0"/>
            <a:chExt cx="2476932" cy="2476932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32" id="32"/>
          <p:cNvGrpSpPr/>
          <p:nvPr/>
        </p:nvGrpSpPr>
        <p:grpSpPr>
          <a:xfrm rot="0">
            <a:off x="14811052" y="7573080"/>
            <a:ext cx="1857699" cy="1857699"/>
            <a:chOff x="0" y="0"/>
            <a:chExt cx="2476932" cy="2476932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9" id="39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42" id="42"/>
          <p:cNvGrpSpPr/>
          <p:nvPr/>
        </p:nvGrpSpPr>
        <p:grpSpPr>
          <a:xfrm rot="0">
            <a:off x="922423" y="3485194"/>
            <a:ext cx="2500358" cy="2500358"/>
            <a:chOff x="0" y="0"/>
            <a:chExt cx="812800" cy="8128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8220" r="0" b="-26914"/>
              </a:stretch>
            </a:blipFill>
          </p:spPr>
        </p:sp>
      </p:grpSp>
      <p:sp>
        <p:nvSpPr>
          <p:cNvPr name="TextBox 44" id="44"/>
          <p:cNvSpPr txBox="true"/>
          <p:nvPr/>
        </p:nvSpPr>
        <p:spPr>
          <a:xfrm rot="0">
            <a:off x="2542572" y="1967681"/>
            <a:ext cx="7094912" cy="753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29"/>
              </a:lnSpc>
              <a:spcBef>
                <a:spcPct val="0"/>
              </a:spcBef>
            </a:pPr>
            <a:r>
              <a:rPr lang="en-US" b="true" sz="5299" spc="-52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Unser Team</a:t>
            </a:r>
          </a:p>
        </p:txBody>
      </p:sp>
      <p:grpSp>
        <p:nvGrpSpPr>
          <p:cNvPr name="Group 45" id="45"/>
          <p:cNvGrpSpPr/>
          <p:nvPr/>
        </p:nvGrpSpPr>
        <p:grpSpPr>
          <a:xfrm rot="0">
            <a:off x="6873433" y="3485194"/>
            <a:ext cx="2500358" cy="2500358"/>
            <a:chOff x="0" y="0"/>
            <a:chExt cx="812800" cy="8128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12076" r="0" b="-12076"/>
              </a:stretch>
            </a:blipFill>
          </p:spPr>
        </p:sp>
      </p:grpSp>
      <p:grpSp>
        <p:nvGrpSpPr>
          <p:cNvPr name="Group 47" id="47"/>
          <p:cNvGrpSpPr/>
          <p:nvPr/>
        </p:nvGrpSpPr>
        <p:grpSpPr>
          <a:xfrm rot="0">
            <a:off x="9146313" y="6149409"/>
            <a:ext cx="2500358" cy="2500358"/>
            <a:chOff x="0" y="0"/>
            <a:chExt cx="812800" cy="812800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9782" t="0" r="-9782" b="0"/>
              </a:stretch>
            </a:blipFill>
          </p:spPr>
        </p:sp>
      </p:grpSp>
      <p:grpSp>
        <p:nvGrpSpPr>
          <p:cNvPr name="Group 49" id="49"/>
          <p:cNvGrpSpPr/>
          <p:nvPr/>
        </p:nvGrpSpPr>
        <p:grpSpPr>
          <a:xfrm rot="0">
            <a:off x="14758942" y="6149409"/>
            <a:ext cx="2500358" cy="2500358"/>
            <a:chOff x="0" y="0"/>
            <a:chExt cx="812800" cy="812800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366" t="0" r="-366" b="0"/>
              </a:stretch>
            </a:blipFill>
          </p:spPr>
        </p:sp>
      </p:grpSp>
      <p:grpSp>
        <p:nvGrpSpPr>
          <p:cNvPr name="Group 51" id="51"/>
          <p:cNvGrpSpPr/>
          <p:nvPr/>
        </p:nvGrpSpPr>
        <p:grpSpPr>
          <a:xfrm rot="0">
            <a:off x="3946657" y="3485194"/>
            <a:ext cx="2500358" cy="2500358"/>
            <a:chOff x="0" y="0"/>
            <a:chExt cx="812800" cy="812800"/>
          </a:xfrm>
        </p:grpSpPr>
        <p:sp>
          <p:nvSpPr>
            <p:cNvPr name="Freeform 52" id="5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7411" r="0" b="-7411"/>
              </a:stretch>
            </a:blipFill>
          </p:spPr>
        </p:sp>
      </p:grpSp>
      <p:grpSp>
        <p:nvGrpSpPr>
          <p:cNvPr name="Group 53" id="53"/>
          <p:cNvGrpSpPr/>
          <p:nvPr/>
        </p:nvGrpSpPr>
        <p:grpSpPr>
          <a:xfrm rot="0">
            <a:off x="11951471" y="6149409"/>
            <a:ext cx="2500358" cy="2500358"/>
            <a:chOff x="0" y="0"/>
            <a:chExt cx="812800" cy="812800"/>
          </a:xfrm>
        </p:grpSpPr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7"/>
              <a:stretch>
                <a:fillRect l="-2783" t="0" r="-2783" b="0"/>
              </a:stretch>
            </a:blipFill>
          </p:spPr>
        </p:sp>
      </p:grpSp>
      <p:sp>
        <p:nvSpPr>
          <p:cNvPr name="TextBox 55" id="55"/>
          <p:cNvSpPr txBox="true"/>
          <p:nvPr/>
        </p:nvSpPr>
        <p:spPr>
          <a:xfrm rot="0">
            <a:off x="7252223" y="6168459"/>
            <a:ext cx="1742777" cy="251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9"/>
              </a:lnSpc>
              <a:spcBef>
                <a:spcPct val="0"/>
              </a:spcBef>
            </a:pPr>
            <a:r>
              <a:rPr lang="en-US" b="true" sz="1799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Adel Haj Jumah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5225169" y="8753151"/>
            <a:ext cx="1567904" cy="251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9"/>
              </a:lnSpc>
              <a:spcBef>
                <a:spcPct val="0"/>
              </a:spcBef>
            </a:pPr>
            <a:r>
              <a:rPr lang="en-US" b="true" sz="1799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Paula Saldana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2367840" y="8753151"/>
            <a:ext cx="1667619" cy="251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9"/>
              </a:lnSpc>
              <a:spcBef>
                <a:spcPct val="0"/>
              </a:spcBef>
            </a:pPr>
            <a:r>
              <a:rPr lang="en-US" b="true" sz="1799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Sakina Ahmadi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9532396" y="8753151"/>
            <a:ext cx="1728192" cy="251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9"/>
              </a:lnSpc>
              <a:spcBef>
                <a:spcPct val="0"/>
              </a:spcBef>
            </a:pPr>
            <a:r>
              <a:rPr lang="en-US" b="true" sz="1799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Santiago Lopez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1385599" y="6168459"/>
            <a:ext cx="1574006" cy="251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9"/>
              </a:lnSpc>
              <a:spcBef>
                <a:spcPct val="0"/>
              </a:spcBef>
            </a:pPr>
            <a:r>
              <a:rPr lang="en-US" b="true" sz="1799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Onur Özdemir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4303644" y="6168459"/>
            <a:ext cx="1786384" cy="2514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79"/>
              </a:lnSpc>
              <a:spcBef>
                <a:spcPct val="0"/>
              </a:spcBef>
            </a:pPr>
            <a:r>
              <a:rPr lang="en-US" b="true" sz="1799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Julienne Mizero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12" id="12"/>
          <p:cNvGrpSpPr/>
          <p:nvPr/>
        </p:nvGrpSpPr>
        <p:grpSpPr>
          <a:xfrm rot="5400000">
            <a:off x="15736621" y="803205"/>
            <a:ext cx="1857699" cy="1857699"/>
            <a:chOff x="0" y="0"/>
            <a:chExt cx="2476932" cy="2476932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22" id="22"/>
          <p:cNvGrpSpPr/>
          <p:nvPr/>
        </p:nvGrpSpPr>
        <p:grpSpPr>
          <a:xfrm rot="5400000">
            <a:off x="1133475" y="1333631"/>
            <a:ext cx="928850" cy="928850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82723" lIns="82723" bIns="82723" rIns="82723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2266704" y="1129796"/>
            <a:ext cx="5345914" cy="9626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79"/>
              </a:lnSpc>
            </a:pPr>
            <a:r>
              <a:rPr lang="en-US" sz="6799" spc="-67" b="true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Inhalt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0">
            <a:off x="13473098" y="5561585"/>
            <a:ext cx="4407718" cy="4407718"/>
          </a:xfrm>
          <a:custGeom>
            <a:avLst/>
            <a:gdLst/>
            <a:ahLst/>
            <a:cxnLst/>
            <a:rect r="r" b="b" t="t" l="l"/>
            <a:pathLst>
              <a:path h="4407718" w="4407718">
                <a:moveTo>
                  <a:pt x="0" y="0"/>
                </a:moveTo>
                <a:lnTo>
                  <a:pt x="4407718" y="0"/>
                </a:lnTo>
                <a:lnTo>
                  <a:pt x="4407718" y="4407718"/>
                </a:lnTo>
                <a:lnTo>
                  <a:pt x="0" y="44077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27" id="27"/>
          <p:cNvGrpSpPr/>
          <p:nvPr/>
        </p:nvGrpSpPr>
        <p:grpSpPr>
          <a:xfrm rot="0">
            <a:off x="2062325" y="2532358"/>
            <a:ext cx="13298870" cy="4806885"/>
            <a:chOff x="0" y="0"/>
            <a:chExt cx="3502583" cy="1266011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3502583" cy="1266011"/>
            </a:xfrm>
            <a:custGeom>
              <a:avLst/>
              <a:gdLst/>
              <a:ahLst/>
              <a:cxnLst/>
              <a:rect r="r" b="b" t="t" l="l"/>
              <a:pathLst>
                <a:path h="1266011" w="3502583">
                  <a:moveTo>
                    <a:pt x="17464" y="0"/>
                  </a:moveTo>
                  <a:lnTo>
                    <a:pt x="3485119" y="0"/>
                  </a:lnTo>
                  <a:cubicBezTo>
                    <a:pt x="3494764" y="0"/>
                    <a:pt x="3502583" y="7819"/>
                    <a:pt x="3502583" y="17464"/>
                  </a:cubicBezTo>
                  <a:lnTo>
                    <a:pt x="3502583" y="1248546"/>
                  </a:lnTo>
                  <a:cubicBezTo>
                    <a:pt x="3502583" y="1258192"/>
                    <a:pt x="3494764" y="1266011"/>
                    <a:pt x="3485119" y="1266011"/>
                  </a:cubicBezTo>
                  <a:lnTo>
                    <a:pt x="17464" y="1266011"/>
                  </a:lnTo>
                  <a:cubicBezTo>
                    <a:pt x="7819" y="1266011"/>
                    <a:pt x="0" y="1258192"/>
                    <a:pt x="0" y="1248546"/>
                  </a:cubicBezTo>
                  <a:lnTo>
                    <a:pt x="0" y="17464"/>
                  </a:lnTo>
                  <a:cubicBezTo>
                    <a:pt x="0" y="7819"/>
                    <a:pt x="7819" y="0"/>
                    <a:pt x="17464" y="0"/>
                  </a:cubicBezTo>
                  <a:close/>
                </a:path>
              </a:pathLst>
            </a:custGeom>
            <a:solidFill>
              <a:srgbClr val="FFFFFF">
                <a:alpha val="6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0" y="19050"/>
              <a:ext cx="3502583" cy="12469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7168216" y="3466412"/>
            <a:ext cx="2827340" cy="824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0"/>
              </a:lnSpc>
              <a:spcBef>
                <a:spcPct val="0"/>
              </a:spcBef>
            </a:pPr>
            <a:r>
              <a:rPr lang="en-US" b="true" sz="2400" spc="-48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2. Planungs- und Prototypingphase</a:t>
            </a:r>
          </a:p>
        </p:txBody>
      </p:sp>
      <p:grpSp>
        <p:nvGrpSpPr>
          <p:cNvPr name="Group 31" id="31"/>
          <p:cNvGrpSpPr/>
          <p:nvPr/>
        </p:nvGrpSpPr>
        <p:grpSpPr>
          <a:xfrm rot="5400000">
            <a:off x="5404085" y="8037505"/>
            <a:ext cx="928850" cy="1857699"/>
            <a:chOff x="0" y="0"/>
            <a:chExt cx="1238466" cy="2476932"/>
          </a:xfrm>
        </p:grpSpPr>
        <p:grpSp>
          <p:nvGrpSpPr>
            <p:cNvPr name="Group 32" id="32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33" id="3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34" id="34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5" id="35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38" id="38"/>
          <p:cNvGrpSpPr/>
          <p:nvPr/>
        </p:nvGrpSpPr>
        <p:grpSpPr>
          <a:xfrm rot="5400000">
            <a:off x="5819437" y="464425"/>
            <a:ext cx="1857699" cy="928850"/>
            <a:chOff x="0" y="0"/>
            <a:chExt cx="2476932" cy="1238466"/>
          </a:xfrm>
        </p:grpSpPr>
        <p:grpSp>
          <p:nvGrpSpPr>
            <p:cNvPr name="Group 39" id="39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41" id="4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42" id="42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43" id="4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44" id="44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sp>
        <p:nvSpPr>
          <p:cNvPr name="TextBox 45" id="45"/>
          <p:cNvSpPr txBox="true"/>
          <p:nvPr/>
        </p:nvSpPr>
        <p:spPr>
          <a:xfrm rot="0">
            <a:off x="2752539" y="3466412"/>
            <a:ext cx="2332386" cy="405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b="true" sz="2400" spc="-48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1. Einleitung</a:t>
            </a:r>
          </a:p>
        </p:txBody>
      </p:sp>
      <p:sp>
        <p:nvSpPr>
          <p:cNvPr name="TextBox 46" id="46"/>
          <p:cNvSpPr txBox="true"/>
          <p:nvPr/>
        </p:nvSpPr>
        <p:spPr>
          <a:xfrm rot="0">
            <a:off x="11406988" y="3496892"/>
            <a:ext cx="3559517" cy="405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0"/>
              </a:lnSpc>
              <a:spcBef>
                <a:spcPct val="0"/>
              </a:spcBef>
            </a:pPr>
            <a:r>
              <a:rPr lang="en-US" b="true" sz="2400" spc="-48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3. Entwicklungsphase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3918732" y="5334890"/>
            <a:ext cx="3277299" cy="405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0"/>
              </a:lnSpc>
              <a:spcBef>
                <a:spcPct val="0"/>
              </a:spcBef>
            </a:pPr>
            <a:r>
              <a:rPr lang="en-US" b="true" sz="2400" spc="-48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4. Fazit und Lehren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9394865" y="5334890"/>
            <a:ext cx="3791882" cy="405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60"/>
              </a:lnSpc>
              <a:spcBef>
                <a:spcPct val="0"/>
              </a:spcBef>
            </a:pPr>
            <a:r>
              <a:rPr lang="en-US" b="true" sz="2400" spc="-48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5. Fragen und Antworten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EEEE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412042" y="1185332"/>
            <a:ext cx="6022305" cy="3958168"/>
            <a:chOff x="0" y="0"/>
            <a:chExt cx="1586122" cy="10424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86121" cy="1042480"/>
            </a:xfrm>
            <a:custGeom>
              <a:avLst/>
              <a:gdLst/>
              <a:ahLst/>
              <a:cxnLst/>
              <a:rect r="r" b="b" t="t" l="l"/>
              <a:pathLst>
                <a:path h="1042480" w="1586121">
                  <a:moveTo>
                    <a:pt x="38566" y="0"/>
                  </a:moveTo>
                  <a:lnTo>
                    <a:pt x="1547555" y="0"/>
                  </a:lnTo>
                  <a:cubicBezTo>
                    <a:pt x="1568855" y="0"/>
                    <a:pt x="1586121" y="17267"/>
                    <a:pt x="1586121" y="38566"/>
                  </a:cubicBezTo>
                  <a:lnTo>
                    <a:pt x="1586121" y="1003914"/>
                  </a:lnTo>
                  <a:cubicBezTo>
                    <a:pt x="1586121" y="1025214"/>
                    <a:pt x="1568855" y="1042480"/>
                    <a:pt x="1547555" y="1042480"/>
                  </a:cubicBezTo>
                  <a:lnTo>
                    <a:pt x="38566" y="1042480"/>
                  </a:lnTo>
                  <a:cubicBezTo>
                    <a:pt x="17267" y="1042480"/>
                    <a:pt x="0" y="1025214"/>
                    <a:pt x="0" y="1003914"/>
                  </a:cubicBezTo>
                  <a:lnTo>
                    <a:pt x="0" y="38566"/>
                  </a:lnTo>
                  <a:cubicBezTo>
                    <a:pt x="0" y="17267"/>
                    <a:pt x="17267" y="0"/>
                    <a:pt x="38566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1586122" cy="10234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846520" y="2298700"/>
            <a:ext cx="5345914" cy="284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000"/>
              </a:lnSpc>
              <a:spcBef>
                <a:spcPct val="0"/>
              </a:spcBef>
            </a:pPr>
            <a:r>
              <a:rPr lang="en-US" b="true" sz="20000" spc="-200" strike="noStrike" u="none">
                <a:solidFill>
                  <a:srgbClr val="EEEEEF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01</a:t>
            </a:r>
          </a:p>
        </p:txBody>
      </p:sp>
      <p:grpSp>
        <p:nvGrpSpPr>
          <p:cNvPr name="Group 6" id="6"/>
          <p:cNvGrpSpPr/>
          <p:nvPr/>
        </p:nvGrpSpPr>
        <p:grpSpPr>
          <a:xfrm rot="-10800000">
            <a:off x="15916605" y="7500451"/>
            <a:ext cx="1857699" cy="1857699"/>
            <a:chOff x="0" y="0"/>
            <a:chExt cx="2476932" cy="2476932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16" id="16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26" id="26"/>
          <p:cNvGrpSpPr/>
          <p:nvPr/>
        </p:nvGrpSpPr>
        <p:grpSpPr>
          <a:xfrm rot="0">
            <a:off x="7033360" y="2911129"/>
            <a:ext cx="1196036" cy="1196036"/>
            <a:chOff x="0" y="0"/>
            <a:chExt cx="1594714" cy="1594714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0"/>
              <a:ext cx="797357" cy="797357"/>
              <a:chOff x="0" y="0"/>
              <a:chExt cx="812800" cy="812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0">
              <a:off x="0" y="797357"/>
              <a:ext cx="797357" cy="797357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0">
              <a:off x="797357" y="0"/>
              <a:ext cx="797357" cy="797357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36" id="36"/>
          <p:cNvGrpSpPr/>
          <p:nvPr/>
        </p:nvGrpSpPr>
        <p:grpSpPr>
          <a:xfrm rot="5400000">
            <a:off x="1133475" y="1333631"/>
            <a:ext cx="928850" cy="928850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82723" lIns="82723" bIns="82723" rIns="82723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5400000">
            <a:off x="15164469" y="8429301"/>
            <a:ext cx="928850" cy="928850"/>
            <a:chOff x="0" y="0"/>
            <a:chExt cx="812800" cy="8128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82723" lIns="82723" bIns="82723" rIns="82723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857699" y="2097205"/>
            <a:ext cx="5345914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00"/>
              </a:lnSpc>
              <a:spcBef>
                <a:spcPct val="0"/>
              </a:spcBef>
            </a:pPr>
            <a:r>
              <a:rPr lang="en-US" b="true" sz="5000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Einleitung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857699" y="3849842"/>
            <a:ext cx="9291233" cy="5043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0"/>
              </a:lnSpc>
            </a:pPr>
            <a:r>
              <a:rPr lang="en-US" sz="3171" spc="-63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Projekt:</a:t>
            </a:r>
          </a:p>
          <a:p>
            <a:pPr algn="l">
              <a:lnSpc>
                <a:spcPts val="4440"/>
              </a:lnSpc>
            </a:pPr>
            <a:r>
              <a:rPr lang="en-US" sz="3171" spc="-6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Online-Buchladen</a:t>
            </a:r>
          </a:p>
          <a:p>
            <a:pPr algn="l">
              <a:lnSpc>
                <a:spcPts val="4440"/>
              </a:lnSpc>
            </a:pPr>
            <a:r>
              <a:rPr lang="en-US" sz="3171" spc="-63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Ziele:</a:t>
            </a:r>
          </a:p>
          <a:p>
            <a:pPr algn="just">
              <a:lnSpc>
                <a:spcPts val="4440"/>
              </a:lnSpc>
            </a:pPr>
            <a:r>
              <a:rPr lang="en-US" sz="3171" spc="-6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Entwicklung einer benutzerfreundlichen Buchladen-Webseite, die Kunden den Kauf von Büchern ermöglicht und Administratoren sowie Mitarbeitern die Verwaltung des Shops erleichtert.</a:t>
            </a:r>
          </a:p>
          <a:p>
            <a:pPr algn="l">
              <a:lnSpc>
                <a:spcPts val="4440"/>
              </a:lnSpc>
            </a:pPr>
          </a:p>
          <a:p>
            <a:pPr algn="l" marL="0" indent="0" lvl="0">
              <a:lnSpc>
                <a:spcPts val="44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EEEE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200150" y="5191125"/>
            <a:ext cx="15963900" cy="0"/>
          </a:xfrm>
          <a:prstGeom prst="line">
            <a:avLst/>
          </a:prstGeom>
          <a:ln cap="flat" w="19050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arrow" len="sm" w="med"/>
          </a:ln>
        </p:spPr>
      </p:sp>
      <p:grpSp>
        <p:nvGrpSpPr>
          <p:cNvPr name="Group 3" id="3"/>
          <p:cNvGrpSpPr/>
          <p:nvPr/>
        </p:nvGrpSpPr>
        <p:grpSpPr>
          <a:xfrm rot="0">
            <a:off x="6665362" y="5057775"/>
            <a:ext cx="266700" cy="266700"/>
            <a:chOff x="0" y="0"/>
            <a:chExt cx="355600" cy="355600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0" y="0"/>
              <a:ext cx="355600" cy="355600"/>
              <a:chOff x="0" y="0"/>
              <a:chExt cx="812800" cy="8128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"/>
                  </a:lnSpc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50800" y="50800"/>
              <a:ext cx="254000" cy="254000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"/>
                  </a:lnSpc>
                </a:pPr>
              </a:p>
            </p:txBody>
          </p:sp>
        </p:grpSp>
      </p:grpSp>
      <p:sp>
        <p:nvSpPr>
          <p:cNvPr name="TextBox 10" id="10"/>
          <p:cNvSpPr txBox="true"/>
          <p:nvPr/>
        </p:nvSpPr>
        <p:spPr>
          <a:xfrm rot="0">
            <a:off x="1066800" y="4542156"/>
            <a:ext cx="3013824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b="true" sz="22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1 WOCHE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00150" y="5872535"/>
            <a:ext cx="4431550" cy="621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true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 </a:t>
            </a:r>
            <a:r>
              <a:rPr lang="en-US" sz="1800" b="true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Hugendubel - Böhnert - Buchladen in der Altstadt e.K.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4988" y="5478201"/>
            <a:ext cx="4894365" cy="36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Marktforschung und Analyse: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32062" y="6743119"/>
            <a:ext cx="3722467" cy="306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Backend-Entwicklung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744984" y="5478201"/>
            <a:ext cx="4894365" cy="36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Webseiten aufbauen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670514" y="5991283"/>
            <a:ext cx="4900125" cy="621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Integrationstests und kontinuierliche Bereitstellung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292500" y="5478201"/>
            <a:ext cx="4894365" cy="36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6" indent="-226698" lvl="1">
              <a:lnSpc>
                <a:spcPts val="2940"/>
              </a:lnSpc>
              <a:buFont typeface="Arial"/>
              <a:buChar char="•"/>
            </a:pPr>
            <a:r>
              <a:rPr lang="en-US" b="true" sz="21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Prüfung und Validierung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732037" y="4542156"/>
            <a:ext cx="3261615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b="true" sz="22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2 WOCHE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263925" y="4542156"/>
            <a:ext cx="2856652" cy="372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0"/>
              </a:lnSpc>
            </a:pPr>
            <a:r>
              <a:rPr lang="en-US" b="true" sz="22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LETZTE TAGE</a:t>
            </a:r>
          </a:p>
        </p:txBody>
      </p:sp>
      <p:grpSp>
        <p:nvGrpSpPr>
          <p:cNvPr name="Group 19" id="19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26" id="26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29" id="29"/>
          <p:cNvGrpSpPr/>
          <p:nvPr/>
        </p:nvGrpSpPr>
        <p:grpSpPr>
          <a:xfrm rot="5400000">
            <a:off x="10183135" y="201314"/>
            <a:ext cx="1857699" cy="1857699"/>
            <a:chOff x="0" y="0"/>
            <a:chExt cx="2476932" cy="2476932"/>
          </a:xfrm>
        </p:grpSpPr>
        <p:grpSp>
          <p:nvGrpSpPr>
            <p:cNvPr name="Group 30" id="30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39" id="39"/>
          <p:cNvGrpSpPr/>
          <p:nvPr/>
        </p:nvGrpSpPr>
        <p:grpSpPr>
          <a:xfrm rot="0">
            <a:off x="23267" y="657528"/>
            <a:ext cx="3522171" cy="3522171"/>
            <a:chOff x="0" y="0"/>
            <a:chExt cx="4696228" cy="4696228"/>
          </a:xfrm>
        </p:grpSpPr>
        <p:grpSp>
          <p:nvGrpSpPr>
            <p:cNvPr name="Group 40" id="40"/>
            <p:cNvGrpSpPr/>
            <p:nvPr/>
          </p:nvGrpSpPr>
          <p:grpSpPr>
            <a:xfrm rot="5400000">
              <a:off x="1565409" y="0"/>
              <a:ext cx="1565409" cy="1565409"/>
              <a:chOff x="0" y="0"/>
              <a:chExt cx="812800" cy="812800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43" id="43"/>
            <p:cNvGrpSpPr/>
            <p:nvPr/>
          </p:nvGrpSpPr>
          <p:grpSpPr>
            <a:xfrm rot="5400000">
              <a:off x="3130819" y="1565409"/>
              <a:ext cx="1565409" cy="1565409"/>
              <a:chOff x="0" y="0"/>
              <a:chExt cx="812800" cy="812800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45" id="4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46" id="46"/>
            <p:cNvGrpSpPr/>
            <p:nvPr/>
          </p:nvGrpSpPr>
          <p:grpSpPr>
            <a:xfrm rot="5400000">
              <a:off x="1565409" y="3130819"/>
              <a:ext cx="1565409" cy="1565409"/>
              <a:chOff x="0" y="0"/>
              <a:chExt cx="812800" cy="812800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48" id="4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49" id="49"/>
            <p:cNvGrpSpPr/>
            <p:nvPr/>
          </p:nvGrpSpPr>
          <p:grpSpPr>
            <a:xfrm rot="5400000">
              <a:off x="0" y="1565409"/>
              <a:ext cx="1565409" cy="1565409"/>
              <a:chOff x="0" y="0"/>
              <a:chExt cx="812800" cy="812800"/>
            </a:xfrm>
          </p:grpSpPr>
          <p:sp>
            <p:nvSpPr>
              <p:cNvPr name="Freeform 50" id="5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51" id="5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sp>
        <p:nvSpPr>
          <p:cNvPr name="TextBox 52" id="52"/>
          <p:cNvSpPr txBox="true"/>
          <p:nvPr/>
        </p:nvSpPr>
        <p:spPr>
          <a:xfrm rot="0">
            <a:off x="2602287" y="1818406"/>
            <a:ext cx="6792299" cy="140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00"/>
              </a:lnSpc>
              <a:spcBef>
                <a:spcPct val="0"/>
              </a:spcBef>
            </a:pPr>
            <a:r>
              <a:rPr lang="en-US" b="true" sz="5000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Planungs- und Prototypingphase</a:t>
            </a:r>
          </a:p>
        </p:txBody>
      </p:sp>
      <p:grpSp>
        <p:nvGrpSpPr>
          <p:cNvPr name="Group 53" id="53"/>
          <p:cNvGrpSpPr/>
          <p:nvPr/>
        </p:nvGrpSpPr>
        <p:grpSpPr>
          <a:xfrm rot="0">
            <a:off x="15967558" y="8016888"/>
            <a:ext cx="3522171" cy="3522171"/>
            <a:chOff x="0" y="0"/>
            <a:chExt cx="4696228" cy="4696228"/>
          </a:xfrm>
        </p:grpSpPr>
        <p:grpSp>
          <p:nvGrpSpPr>
            <p:cNvPr name="Group 54" id="54"/>
            <p:cNvGrpSpPr/>
            <p:nvPr/>
          </p:nvGrpSpPr>
          <p:grpSpPr>
            <a:xfrm rot="5400000">
              <a:off x="1565409" y="0"/>
              <a:ext cx="1565409" cy="1565409"/>
              <a:chOff x="0" y="0"/>
              <a:chExt cx="812800" cy="812800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56" id="56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57" id="57"/>
            <p:cNvGrpSpPr/>
            <p:nvPr/>
          </p:nvGrpSpPr>
          <p:grpSpPr>
            <a:xfrm rot="5400000">
              <a:off x="3130819" y="1565409"/>
              <a:ext cx="1565409" cy="1565409"/>
              <a:chOff x="0" y="0"/>
              <a:chExt cx="812800" cy="812800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60" id="60"/>
            <p:cNvGrpSpPr/>
            <p:nvPr/>
          </p:nvGrpSpPr>
          <p:grpSpPr>
            <a:xfrm rot="5400000">
              <a:off x="1565409" y="3130819"/>
              <a:ext cx="1565409" cy="1565409"/>
              <a:chOff x="0" y="0"/>
              <a:chExt cx="812800" cy="812800"/>
            </a:xfrm>
          </p:grpSpPr>
          <p:sp>
            <p:nvSpPr>
              <p:cNvPr name="Freeform 61" id="6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62" id="6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63" id="63"/>
            <p:cNvGrpSpPr/>
            <p:nvPr/>
          </p:nvGrpSpPr>
          <p:grpSpPr>
            <a:xfrm rot="5400000">
              <a:off x="0" y="1565409"/>
              <a:ext cx="1565409" cy="1565409"/>
              <a:chOff x="0" y="0"/>
              <a:chExt cx="812800" cy="812800"/>
            </a:xfrm>
          </p:grpSpPr>
          <p:sp>
            <p:nvSpPr>
              <p:cNvPr name="Freeform 64" id="6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65" id="6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66" id="66"/>
          <p:cNvGrpSpPr/>
          <p:nvPr/>
        </p:nvGrpSpPr>
        <p:grpSpPr>
          <a:xfrm rot="5400000">
            <a:off x="4489530" y="-582740"/>
            <a:ext cx="1174057" cy="1174057"/>
            <a:chOff x="0" y="0"/>
            <a:chExt cx="812800" cy="812800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name="TextBox 68" id="68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04561" lIns="104561" bIns="104561" rIns="104561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69" id="69"/>
          <p:cNvGrpSpPr/>
          <p:nvPr/>
        </p:nvGrpSpPr>
        <p:grpSpPr>
          <a:xfrm rot="5400000">
            <a:off x="17113943" y="9004991"/>
            <a:ext cx="1174057" cy="1174057"/>
            <a:chOff x="0" y="0"/>
            <a:chExt cx="812800" cy="812800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name="TextBox 71" id="71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04561" lIns="104561" bIns="104561" rIns="104561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72" id="72"/>
          <p:cNvGrpSpPr/>
          <p:nvPr/>
        </p:nvGrpSpPr>
        <p:grpSpPr>
          <a:xfrm rot="5400000">
            <a:off x="14947793" y="3756388"/>
            <a:ext cx="1174057" cy="1174057"/>
            <a:chOff x="0" y="0"/>
            <a:chExt cx="812800" cy="812800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name="TextBox 74" id="74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04561" lIns="104561" bIns="104561" rIns="104561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75" id="75"/>
          <p:cNvGrpSpPr/>
          <p:nvPr/>
        </p:nvGrpSpPr>
        <p:grpSpPr>
          <a:xfrm rot="5400000">
            <a:off x="3522171" y="3929781"/>
            <a:ext cx="1174057" cy="1174057"/>
            <a:chOff x="0" y="0"/>
            <a:chExt cx="812800" cy="812800"/>
          </a:xfrm>
        </p:grpSpPr>
        <p:sp>
          <p:nvSpPr>
            <p:cNvPr name="Freeform 76" id="7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name="TextBox 77" id="77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04561" lIns="104561" bIns="104561" rIns="104561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78" id="78"/>
          <p:cNvGrpSpPr/>
          <p:nvPr/>
        </p:nvGrpSpPr>
        <p:grpSpPr>
          <a:xfrm rot="0">
            <a:off x="12831409" y="201314"/>
            <a:ext cx="6176653" cy="3734836"/>
            <a:chOff x="0" y="0"/>
            <a:chExt cx="1626773" cy="983660"/>
          </a:xfrm>
        </p:grpSpPr>
        <p:sp>
          <p:nvSpPr>
            <p:cNvPr name="Freeform 79" id="79"/>
            <p:cNvSpPr/>
            <p:nvPr/>
          </p:nvSpPr>
          <p:spPr>
            <a:xfrm flipH="false" flipV="false" rot="0">
              <a:off x="0" y="0"/>
              <a:ext cx="1626773" cy="983661"/>
            </a:xfrm>
            <a:custGeom>
              <a:avLst/>
              <a:gdLst/>
              <a:ahLst/>
              <a:cxnLst/>
              <a:rect r="r" b="b" t="t" l="l"/>
              <a:pathLst>
                <a:path h="983661" w="1626773">
                  <a:moveTo>
                    <a:pt x="37603" y="0"/>
                  </a:moveTo>
                  <a:lnTo>
                    <a:pt x="1589170" y="0"/>
                  </a:lnTo>
                  <a:cubicBezTo>
                    <a:pt x="1599143" y="0"/>
                    <a:pt x="1608707" y="3962"/>
                    <a:pt x="1615759" y="11014"/>
                  </a:cubicBezTo>
                  <a:cubicBezTo>
                    <a:pt x="1622811" y="18065"/>
                    <a:pt x="1626773" y="27630"/>
                    <a:pt x="1626773" y="37603"/>
                  </a:cubicBezTo>
                  <a:lnTo>
                    <a:pt x="1626773" y="946058"/>
                  </a:lnTo>
                  <a:cubicBezTo>
                    <a:pt x="1626773" y="956031"/>
                    <a:pt x="1622811" y="965595"/>
                    <a:pt x="1615759" y="972647"/>
                  </a:cubicBezTo>
                  <a:cubicBezTo>
                    <a:pt x="1608707" y="979699"/>
                    <a:pt x="1599143" y="983661"/>
                    <a:pt x="1589170" y="983661"/>
                  </a:cubicBezTo>
                  <a:lnTo>
                    <a:pt x="37603" y="983661"/>
                  </a:lnTo>
                  <a:cubicBezTo>
                    <a:pt x="27630" y="983661"/>
                    <a:pt x="18065" y="979699"/>
                    <a:pt x="11014" y="972647"/>
                  </a:cubicBezTo>
                  <a:cubicBezTo>
                    <a:pt x="3962" y="965595"/>
                    <a:pt x="0" y="956031"/>
                    <a:pt x="0" y="946058"/>
                  </a:cubicBezTo>
                  <a:lnTo>
                    <a:pt x="0" y="37603"/>
                  </a:lnTo>
                  <a:cubicBezTo>
                    <a:pt x="0" y="27630"/>
                    <a:pt x="3962" y="18065"/>
                    <a:pt x="11014" y="11014"/>
                  </a:cubicBezTo>
                  <a:cubicBezTo>
                    <a:pt x="18065" y="3962"/>
                    <a:pt x="27630" y="0"/>
                    <a:pt x="3760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ysDot"/>
              <a:round/>
            </a:ln>
          </p:spPr>
        </p:sp>
        <p:sp>
          <p:nvSpPr>
            <p:cNvPr name="TextBox 80" id="80"/>
            <p:cNvSpPr txBox="true"/>
            <p:nvPr/>
          </p:nvSpPr>
          <p:spPr>
            <a:xfrm>
              <a:off x="0" y="19050"/>
              <a:ext cx="1626773" cy="9646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81" id="81"/>
          <p:cNvSpPr txBox="true"/>
          <p:nvPr/>
        </p:nvSpPr>
        <p:spPr>
          <a:xfrm rot="0">
            <a:off x="13720024" y="1411605"/>
            <a:ext cx="5345914" cy="284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000"/>
              </a:lnSpc>
              <a:spcBef>
                <a:spcPct val="0"/>
              </a:spcBef>
            </a:pPr>
            <a:r>
              <a:rPr lang="en-US" b="true" sz="20000" spc="-200" strike="noStrike" u="none">
                <a:solidFill>
                  <a:srgbClr val="EEEEEF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02</a:t>
            </a:r>
          </a:p>
        </p:txBody>
      </p:sp>
      <p:grpSp>
        <p:nvGrpSpPr>
          <p:cNvPr name="Group 82" id="82"/>
          <p:cNvGrpSpPr/>
          <p:nvPr/>
        </p:nvGrpSpPr>
        <p:grpSpPr>
          <a:xfrm rot="0">
            <a:off x="12263925" y="5057775"/>
            <a:ext cx="266700" cy="266700"/>
            <a:chOff x="0" y="0"/>
            <a:chExt cx="355600" cy="355600"/>
          </a:xfrm>
        </p:grpSpPr>
        <p:grpSp>
          <p:nvGrpSpPr>
            <p:cNvPr name="Group 83" id="83"/>
            <p:cNvGrpSpPr/>
            <p:nvPr/>
          </p:nvGrpSpPr>
          <p:grpSpPr>
            <a:xfrm rot="0">
              <a:off x="0" y="0"/>
              <a:ext cx="355600" cy="355600"/>
              <a:chOff x="0" y="0"/>
              <a:chExt cx="812800" cy="812800"/>
            </a:xfrm>
          </p:grpSpPr>
          <p:sp>
            <p:nvSpPr>
              <p:cNvPr name="Freeform 84" id="8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name="TextBox 85" id="85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"/>
                  </a:lnSpc>
                </a:pPr>
              </a:p>
            </p:txBody>
          </p:sp>
        </p:grpSp>
        <p:grpSp>
          <p:nvGrpSpPr>
            <p:cNvPr name="Group 86" id="86"/>
            <p:cNvGrpSpPr/>
            <p:nvPr/>
          </p:nvGrpSpPr>
          <p:grpSpPr>
            <a:xfrm rot="0">
              <a:off x="50800" y="50800"/>
              <a:ext cx="254000" cy="254000"/>
              <a:chOff x="0" y="0"/>
              <a:chExt cx="812800" cy="812800"/>
            </a:xfrm>
          </p:grpSpPr>
          <p:sp>
            <p:nvSpPr>
              <p:cNvPr name="Freeform 87" id="8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name="TextBox 88" id="88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"/>
                  </a:lnSpc>
                </a:pPr>
              </a:p>
            </p:txBody>
          </p:sp>
        </p:grpSp>
      </p:grpSp>
      <p:grpSp>
        <p:nvGrpSpPr>
          <p:cNvPr name="Group 89" id="89"/>
          <p:cNvGrpSpPr/>
          <p:nvPr/>
        </p:nvGrpSpPr>
        <p:grpSpPr>
          <a:xfrm rot="0">
            <a:off x="1028700" y="5087676"/>
            <a:ext cx="266700" cy="266700"/>
            <a:chOff x="0" y="0"/>
            <a:chExt cx="355600" cy="355600"/>
          </a:xfrm>
        </p:grpSpPr>
        <p:grpSp>
          <p:nvGrpSpPr>
            <p:cNvPr name="Group 90" id="90"/>
            <p:cNvGrpSpPr/>
            <p:nvPr/>
          </p:nvGrpSpPr>
          <p:grpSpPr>
            <a:xfrm rot="0">
              <a:off x="0" y="0"/>
              <a:ext cx="355600" cy="355600"/>
              <a:chOff x="0" y="0"/>
              <a:chExt cx="812800" cy="812800"/>
            </a:xfrm>
          </p:grpSpPr>
          <p:sp>
            <p:nvSpPr>
              <p:cNvPr name="Freeform 91" id="9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name="TextBox 92" id="92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"/>
                  </a:lnSpc>
                </a:pPr>
              </a:p>
            </p:txBody>
          </p:sp>
        </p:grpSp>
        <p:grpSp>
          <p:nvGrpSpPr>
            <p:cNvPr name="Group 93" id="93"/>
            <p:cNvGrpSpPr/>
            <p:nvPr/>
          </p:nvGrpSpPr>
          <p:grpSpPr>
            <a:xfrm rot="0">
              <a:off x="50800" y="50800"/>
              <a:ext cx="254000" cy="254000"/>
              <a:chOff x="0" y="0"/>
              <a:chExt cx="812800" cy="812800"/>
            </a:xfrm>
          </p:grpSpPr>
          <p:sp>
            <p:nvSpPr>
              <p:cNvPr name="Freeform 94" id="9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name="TextBox 95" id="95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39"/>
                  </a:lnSpc>
                </a:pPr>
              </a:p>
            </p:txBody>
          </p:sp>
        </p:grpSp>
      </p:grpSp>
      <p:sp>
        <p:nvSpPr>
          <p:cNvPr name="TextBox 96" id="96"/>
          <p:cNvSpPr txBox="true"/>
          <p:nvPr/>
        </p:nvSpPr>
        <p:spPr>
          <a:xfrm rot="0">
            <a:off x="1200150" y="7011723"/>
            <a:ext cx="4900125" cy="2192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 spc="-36">
                <a:solidFill>
                  <a:srgbClr val="545454"/>
                </a:solidFill>
                <a:latin typeface="Inter Bold"/>
                <a:ea typeface="Inter Bold"/>
                <a:cs typeface="Inter Bold"/>
                <a:sym typeface="Inter Bold"/>
              </a:rPr>
              <a:t>Kommunikation:</a:t>
            </a:r>
          </a:p>
          <a:p>
            <a:pPr algn="l">
              <a:lnSpc>
                <a:spcPts val="2520"/>
              </a:lnSpc>
            </a:pPr>
            <a:r>
              <a:rPr lang="en-US" sz="1800" spc="-36" b="true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Google Drive, GitHub</a:t>
            </a:r>
          </a:p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 spc="-36">
                <a:solidFill>
                  <a:srgbClr val="545454"/>
                </a:solidFill>
                <a:latin typeface="Inter Bold"/>
                <a:ea typeface="Inter Bold"/>
                <a:cs typeface="Inter Bold"/>
                <a:sym typeface="Inter Bold"/>
              </a:rPr>
              <a:t>Frontend:</a:t>
            </a:r>
          </a:p>
          <a:p>
            <a:pPr algn="l">
              <a:lnSpc>
                <a:spcPts val="2520"/>
              </a:lnSpc>
            </a:pPr>
            <a:r>
              <a:rPr lang="en-US" sz="1800" spc="-36" b="true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Canva, Figma, CSS, JavaScript</a:t>
            </a:r>
          </a:p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 spc="-36">
                <a:solidFill>
                  <a:srgbClr val="545454"/>
                </a:solidFill>
                <a:latin typeface="Inter Bold"/>
                <a:ea typeface="Inter Bold"/>
                <a:cs typeface="Inter Bold"/>
                <a:sym typeface="Inter Bold"/>
              </a:rPr>
              <a:t>Backend:</a:t>
            </a:r>
          </a:p>
          <a:p>
            <a:pPr algn="l">
              <a:lnSpc>
                <a:spcPts val="2520"/>
              </a:lnSpc>
            </a:pPr>
            <a:r>
              <a:rPr lang="en-US" sz="1800" spc="-36" b="true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Draw.io, SQL, PHP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97" id="97"/>
          <p:cNvSpPr txBox="true"/>
          <p:nvPr/>
        </p:nvSpPr>
        <p:spPr>
          <a:xfrm rot="0">
            <a:off x="1028700" y="6617389"/>
            <a:ext cx="4894365" cy="36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Wireframes y Prototypen</a:t>
            </a:r>
          </a:p>
        </p:txBody>
      </p:sp>
      <p:sp>
        <p:nvSpPr>
          <p:cNvPr name="TextBox 98" id="98"/>
          <p:cNvSpPr txBox="true"/>
          <p:nvPr/>
        </p:nvSpPr>
        <p:spPr>
          <a:xfrm rot="0">
            <a:off x="1028700" y="9051608"/>
            <a:ext cx="4894365" cy="36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Aufgaben verteilen</a:t>
            </a:r>
          </a:p>
        </p:txBody>
      </p:sp>
      <p:sp>
        <p:nvSpPr>
          <p:cNvPr name="TextBox 99" id="99"/>
          <p:cNvSpPr txBox="true"/>
          <p:nvPr/>
        </p:nvSpPr>
        <p:spPr>
          <a:xfrm rot="0">
            <a:off x="6932062" y="6186860"/>
            <a:ext cx="3722467" cy="306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Frontend-Entwicklung</a:t>
            </a:r>
          </a:p>
        </p:txBody>
      </p:sp>
      <p:sp>
        <p:nvSpPr>
          <p:cNvPr name="TextBox 100" id="100"/>
          <p:cNvSpPr txBox="true"/>
          <p:nvPr/>
        </p:nvSpPr>
        <p:spPr>
          <a:xfrm rot="0">
            <a:off x="6932062" y="7278423"/>
            <a:ext cx="3722467" cy="621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Anpassungsfähigkeit und responsives Design:</a:t>
            </a:r>
          </a:p>
        </p:txBody>
      </p:sp>
      <p:sp>
        <p:nvSpPr>
          <p:cNvPr name="TextBox 101" id="101"/>
          <p:cNvSpPr txBox="true"/>
          <p:nvPr/>
        </p:nvSpPr>
        <p:spPr>
          <a:xfrm rot="0">
            <a:off x="6932062" y="8147102"/>
            <a:ext cx="3722467" cy="621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Standardisierung und Optimierung</a:t>
            </a:r>
          </a:p>
        </p:txBody>
      </p:sp>
      <p:sp>
        <p:nvSpPr>
          <p:cNvPr name="TextBox 102" id="102"/>
          <p:cNvSpPr txBox="true"/>
          <p:nvPr/>
        </p:nvSpPr>
        <p:spPr>
          <a:xfrm rot="0">
            <a:off x="12670514" y="6898062"/>
            <a:ext cx="3722467" cy="306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Qualitätskontrolle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83210" y="6379016"/>
            <a:ext cx="6539757" cy="4806885"/>
            <a:chOff x="0" y="0"/>
            <a:chExt cx="1722405" cy="12660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22405" cy="1266011"/>
            </a:xfrm>
            <a:custGeom>
              <a:avLst/>
              <a:gdLst/>
              <a:ahLst/>
              <a:cxnLst/>
              <a:rect r="r" b="b" t="t" l="l"/>
              <a:pathLst>
                <a:path h="1266011" w="1722405">
                  <a:moveTo>
                    <a:pt x="35515" y="0"/>
                  </a:moveTo>
                  <a:lnTo>
                    <a:pt x="1686891" y="0"/>
                  </a:lnTo>
                  <a:cubicBezTo>
                    <a:pt x="1706505" y="0"/>
                    <a:pt x="1722405" y="15900"/>
                    <a:pt x="1722405" y="35515"/>
                  </a:cubicBezTo>
                  <a:lnTo>
                    <a:pt x="1722405" y="1230496"/>
                  </a:lnTo>
                  <a:cubicBezTo>
                    <a:pt x="1722405" y="1250110"/>
                    <a:pt x="1706505" y="1266011"/>
                    <a:pt x="1686891" y="1266011"/>
                  </a:cubicBezTo>
                  <a:lnTo>
                    <a:pt x="35515" y="1266011"/>
                  </a:lnTo>
                  <a:cubicBezTo>
                    <a:pt x="15900" y="1266011"/>
                    <a:pt x="0" y="1250110"/>
                    <a:pt x="0" y="1230496"/>
                  </a:cubicBezTo>
                  <a:lnTo>
                    <a:pt x="0" y="35515"/>
                  </a:lnTo>
                  <a:cubicBezTo>
                    <a:pt x="0" y="15900"/>
                    <a:pt x="15900" y="0"/>
                    <a:pt x="35515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1722405" cy="12469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646329" y="7330362"/>
            <a:ext cx="5345914" cy="284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000"/>
              </a:lnSpc>
              <a:spcBef>
                <a:spcPct val="0"/>
              </a:spcBef>
            </a:pPr>
            <a:r>
              <a:rPr lang="en-US" b="true" sz="20000" spc="-200" strike="noStrike" u="none">
                <a:solidFill>
                  <a:srgbClr val="EEEEEF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03</a:t>
            </a:r>
          </a:p>
        </p:txBody>
      </p:sp>
      <p:grpSp>
        <p:nvGrpSpPr>
          <p:cNvPr name="Group 6" id="6"/>
          <p:cNvGrpSpPr/>
          <p:nvPr/>
        </p:nvGrpSpPr>
        <p:grpSpPr>
          <a:xfrm rot="5475268">
            <a:off x="16319286" y="5450166"/>
            <a:ext cx="1857699" cy="1857699"/>
            <a:chOff x="0" y="0"/>
            <a:chExt cx="2476932" cy="2476932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16" id="16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26" id="26"/>
          <p:cNvGrpSpPr/>
          <p:nvPr/>
        </p:nvGrpSpPr>
        <p:grpSpPr>
          <a:xfrm rot="0">
            <a:off x="7033360" y="2911129"/>
            <a:ext cx="1196036" cy="1196036"/>
            <a:chOff x="0" y="0"/>
            <a:chExt cx="1594714" cy="1594714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0"/>
              <a:ext cx="797357" cy="797357"/>
              <a:chOff x="0" y="0"/>
              <a:chExt cx="812800" cy="812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0">
              <a:off x="0" y="797357"/>
              <a:ext cx="797357" cy="797357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0">
              <a:off x="797357" y="0"/>
              <a:ext cx="797357" cy="797357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36" id="36"/>
          <p:cNvGrpSpPr/>
          <p:nvPr/>
        </p:nvGrpSpPr>
        <p:grpSpPr>
          <a:xfrm rot="5400000">
            <a:off x="13455147" y="3476911"/>
            <a:ext cx="928850" cy="928850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82723" lIns="82723" bIns="82723" rIns="82723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5400000">
            <a:off x="14404118" y="554684"/>
            <a:ext cx="928850" cy="969092"/>
            <a:chOff x="0" y="0"/>
            <a:chExt cx="812800" cy="84801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48015"/>
            </a:xfrm>
            <a:custGeom>
              <a:avLst/>
              <a:gdLst/>
              <a:ahLst/>
              <a:cxnLst/>
              <a:rect r="r" b="b" t="t" l="l"/>
              <a:pathLst>
                <a:path h="84801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48015"/>
                  </a:lnTo>
                  <a:lnTo>
                    <a:pt x="0" y="848015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19050"/>
              <a:ext cx="812800" cy="828965"/>
            </a:xfrm>
            <a:prstGeom prst="rect">
              <a:avLst/>
            </a:prstGeom>
          </p:spPr>
          <p:txBody>
            <a:bodyPr anchor="ctr" rtlCol="false" tIns="82723" lIns="82723" bIns="82723" rIns="82723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857699" y="792455"/>
            <a:ext cx="8010525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00"/>
              </a:lnSpc>
              <a:spcBef>
                <a:spcPct val="0"/>
              </a:spcBef>
            </a:pPr>
            <a:r>
              <a:rPr lang="en-US" b="true" sz="5000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Entwicklungsphase</a:t>
            </a:r>
          </a:p>
        </p:txBody>
      </p:sp>
      <p:grpSp>
        <p:nvGrpSpPr>
          <p:cNvPr name="Group 43" id="43"/>
          <p:cNvGrpSpPr/>
          <p:nvPr/>
        </p:nvGrpSpPr>
        <p:grpSpPr>
          <a:xfrm rot="0">
            <a:off x="1259681" y="146812"/>
            <a:ext cx="1196036" cy="1196036"/>
            <a:chOff x="0" y="0"/>
            <a:chExt cx="1594714" cy="1594714"/>
          </a:xfrm>
        </p:grpSpPr>
        <p:grpSp>
          <p:nvGrpSpPr>
            <p:cNvPr name="Group 44" id="44"/>
            <p:cNvGrpSpPr/>
            <p:nvPr/>
          </p:nvGrpSpPr>
          <p:grpSpPr>
            <a:xfrm rot="0">
              <a:off x="0" y="0"/>
              <a:ext cx="797357" cy="797357"/>
              <a:chOff x="0" y="0"/>
              <a:chExt cx="812800" cy="812800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47" id="47"/>
            <p:cNvGrpSpPr/>
            <p:nvPr/>
          </p:nvGrpSpPr>
          <p:grpSpPr>
            <a:xfrm rot="0">
              <a:off x="0" y="797357"/>
              <a:ext cx="797357" cy="797357"/>
              <a:chOff x="0" y="0"/>
              <a:chExt cx="812800" cy="81280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50" id="50"/>
            <p:cNvGrpSpPr/>
            <p:nvPr/>
          </p:nvGrpSpPr>
          <p:grpSpPr>
            <a:xfrm rot="0">
              <a:off x="797357" y="0"/>
              <a:ext cx="797357" cy="797357"/>
              <a:chOff x="0" y="0"/>
              <a:chExt cx="812800" cy="812800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52" id="5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sp>
        <p:nvSpPr>
          <p:cNvPr name="Freeform 53" id="53"/>
          <p:cNvSpPr/>
          <p:nvPr/>
        </p:nvSpPr>
        <p:spPr>
          <a:xfrm flipH="false" flipV="false" rot="0">
            <a:off x="12083210" y="415101"/>
            <a:ext cx="4410994" cy="1418284"/>
          </a:xfrm>
          <a:custGeom>
            <a:avLst/>
            <a:gdLst/>
            <a:ahLst/>
            <a:cxnLst/>
            <a:rect r="r" b="b" t="t" l="l"/>
            <a:pathLst>
              <a:path h="1418284" w="4410994">
                <a:moveTo>
                  <a:pt x="0" y="0"/>
                </a:moveTo>
                <a:lnTo>
                  <a:pt x="4410993" y="0"/>
                </a:lnTo>
                <a:lnTo>
                  <a:pt x="4410993" y="1418284"/>
                </a:lnTo>
                <a:lnTo>
                  <a:pt x="0" y="14182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4" id="54"/>
          <p:cNvSpPr/>
          <p:nvPr/>
        </p:nvSpPr>
        <p:spPr>
          <a:xfrm flipH="false" flipV="false" rot="0">
            <a:off x="13455147" y="2388832"/>
            <a:ext cx="3436666" cy="3436666"/>
          </a:xfrm>
          <a:custGeom>
            <a:avLst/>
            <a:gdLst/>
            <a:ahLst/>
            <a:cxnLst/>
            <a:rect r="r" b="b" t="t" l="l"/>
            <a:pathLst>
              <a:path h="3436666" w="3436666">
                <a:moveTo>
                  <a:pt x="0" y="0"/>
                </a:moveTo>
                <a:lnTo>
                  <a:pt x="3436666" y="0"/>
                </a:lnTo>
                <a:lnTo>
                  <a:pt x="3436666" y="3436666"/>
                </a:lnTo>
                <a:lnTo>
                  <a:pt x="0" y="34366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5" id="55"/>
          <p:cNvSpPr/>
          <p:nvPr/>
        </p:nvSpPr>
        <p:spPr>
          <a:xfrm flipH="false" flipV="false" rot="0">
            <a:off x="387173" y="2332999"/>
            <a:ext cx="12119072" cy="7574420"/>
          </a:xfrm>
          <a:custGeom>
            <a:avLst/>
            <a:gdLst/>
            <a:ahLst/>
            <a:cxnLst/>
            <a:rect r="r" b="b" t="t" l="l"/>
            <a:pathLst>
              <a:path h="7574420" w="12119072">
                <a:moveTo>
                  <a:pt x="0" y="0"/>
                </a:moveTo>
                <a:lnTo>
                  <a:pt x="12119072" y="0"/>
                </a:lnTo>
                <a:lnTo>
                  <a:pt x="12119072" y="7574420"/>
                </a:lnTo>
                <a:lnTo>
                  <a:pt x="0" y="75744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83210" y="6379016"/>
            <a:ext cx="6539757" cy="4806885"/>
            <a:chOff x="0" y="0"/>
            <a:chExt cx="1722405" cy="126601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722405" cy="1266011"/>
            </a:xfrm>
            <a:custGeom>
              <a:avLst/>
              <a:gdLst/>
              <a:ahLst/>
              <a:cxnLst/>
              <a:rect r="r" b="b" t="t" l="l"/>
              <a:pathLst>
                <a:path h="1266011" w="1722405">
                  <a:moveTo>
                    <a:pt x="35515" y="0"/>
                  </a:moveTo>
                  <a:lnTo>
                    <a:pt x="1686891" y="0"/>
                  </a:lnTo>
                  <a:cubicBezTo>
                    <a:pt x="1706505" y="0"/>
                    <a:pt x="1722405" y="15900"/>
                    <a:pt x="1722405" y="35515"/>
                  </a:cubicBezTo>
                  <a:lnTo>
                    <a:pt x="1722405" y="1230496"/>
                  </a:lnTo>
                  <a:cubicBezTo>
                    <a:pt x="1722405" y="1250110"/>
                    <a:pt x="1706505" y="1266011"/>
                    <a:pt x="1686891" y="1266011"/>
                  </a:cubicBezTo>
                  <a:lnTo>
                    <a:pt x="35515" y="1266011"/>
                  </a:lnTo>
                  <a:cubicBezTo>
                    <a:pt x="15900" y="1266011"/>
                    <a:pt x="0" y="1250110"/>
                    <a:pt x="0" y="1230496"/>
                  </a:cubicBezTo>
                  <a:lnTo>
                    <a:pt x="0" y="35515"/>
                  </a:lnTo>
                  <a:cubicBezTo>
                    <a:pt x="0" y="15900"/>
                    <a:pt x="15900" y="0"/>
                    <a:pt x="35515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ysDot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1722405" cy="12469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646329" y="7330362"/>
            <a:ext cx="5345914" cy="284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000"/>
              </a:lnSpc>
              <a:spcBef>
                <a:spcPct val="0"/>
              </a:spcBef>
            </a:pPr>
            <a:r>
              <a:rPr lang="en-US" b="true" sz="20000" spc="-200" strike="noStrike" u="none">
                <a:solidFill>
                  <a:srgbClr val="EEEEEF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03</a:t>
            </a:r>
          </a:p>
        </p:txBody>
      </p:sp>
      <p:grpSp>
        <p:nvGrpSpPr>
          <p:cNvPr name="Group 6" id="6"/>
          <p:cNvGrpSpPr/>
          <p:nvPr/>
        </p:nvGrpSpPr>
        <p:grpSpPr>
          <a:xfrm rot="5475268">
            <a:off x="16319286" y="5450166"/>
            <a:ext cx="1857699" cy="1857699"/>
            <a:chOff x="0" y="0"/>
            <a:chExt cx="2476932" cy="2476932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0" id="10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3" id="13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16" id="16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20" id="20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23" id="23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26" id="26"/>
          <p:cNvGrpSpPr/>
          <p:nvPr/>
        </p:nvGrpSpPr>
        <p:grpSpPr>
          <a:xfrm rot="0">
            <a:off x="7033360" y="2911129"/>
            <a:ext cx="1196036" cy="1196036"/>
            <a:chOff x="0" y="0"/>
            <a:chExt cx="1594714" cy="1594714"/>
          </a:xfrm>
        </p:grpSpPr>
        <p:grpSp>
          <p:nvGrpSpPr>
            <p:cNvPr name="Group 27" id="27"/>
            <p:cNvGrpSpPr/>
            <p:nvPr/>
          </p:nvGrpSpPr>
          <p:grpSpPr>
            <a:xfrm rot="0">
              <a:off x="0" y="0"/>
              <a:ext cx="797357" cy="797357"/>
              <a:chOff x="0" y="0"/>
              <a:chExt cx="812800" cy="812800"/>
            </a:xfrm>
          </p:grpSpPr>
          <p:sp>
            <p:nvSpPr>
              <p:cNvPr name="Freeform 28" id="2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29" id="2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0" id="30"/>
            <p:cNvGrpSpPr/>
            <p:nvPr/>
          </p:nvGrpSpPr>
          <p:grpSpPr>
            <a:xfrm rot="0">
              <a:off x="0" y="797357"/>
              <a:ext cx="797357" cy="797357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3" id="33"/>
            <p:cNvGrpSpPr/>
            <p:nvPr/>
          </p:nvGrpSpPr>
          <p:grpSpPr>
            <a:xfrm rot="0">
              <a:off x="797357" y="0"/>
              <a:ext cx="797357" cy="797357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36" id="36"/>
          <p:cNvGrpSpPr/>
          <p:nvPr/>
        </p:nvGrpSpPr>
        <p:grpSpPr>
          <a:xfrm rot="5400000">
            <a:off x="13455147" y="3476911"/>
            <a:ext cx="928850" cy="928850"/>
            <a:chOff x="0" y="0"/>
            <a:chExt cx="812800" cy="8128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82723" lIns="82723" bIns="82723" rIns="82723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5400000">
            <a:off x="14404118" y="554684"/>
            <a:ext cx="928850" cy="969092"/>
            <a:chOff x="0" y="0"/>
            <a:chExt cx="812800" cy="84801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12800" cy="848015"/>
            </a:xfrm>
            <a:custGeom>
              <a:avLst/>
              <a:gdLst/>
              <a:ahLst/>
              <a:cxnLst/>
              <a:rect r="r" b="b" t="t" l="l"/>
              <a:pathLst>
                <a:path h="84801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48015"/>
                  </a:lnTo>
                  <a:lnTo>
                    <a:pt x="0" y="848015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19050"/>
              <a:ext cx="812800" cy="828965"/>
            </a:xfrm>
            <a:prstGeom prst="rect">
              <a:avLst/>
            </a:prstGeom>
          </p:spPr>
          <p:txBody>
            <a:bodyPr anchor="ctr" rtlCol="false" tIns="82723" lIns="82723" bIns="82723" rIns="82723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42" id="42"/>
          <p:cNvSpPr txBox="true"/>
          <p:nvPr/>
        </p:nvSpPr>
        <p:spPr>
          <a:xfrm rot="0">
            <a:off x="1857699" y="792455"/>
            <a:ext cx="8010525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00"/>
              </a:lnSpc>
              <a:spcBef>
                <a:spcPct val="0"/>
              </a:spcBef>
            </a:pPr>
            <a:r>
              <a:rPr lang="en-US" b="true" sz="5000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Entwicklungsphase</a:t>
            </a:r>
          </a:p>
        </p:txBody>
      </p:sp>
      <p:grpSp>
        <p:nvGrpSpPr>
          <p:cNvPr name="Group 43" id="43"/>
          <p:cNvGrpSpPr/>
          <p:nvPr/>
        </p:nvGrpSpPr>
        <p:grpSpPr>
          <a:xfrm rot="0">
            <a:off x="1259681" y="146812"/>
            <a:ext cx="1196036" cy="1196036"/>
            <a:chOff x="0" y="0"/>
            <a:chExt cx="1594714" cy="1594714"/>
          </a:xfrm>
        </p:grpSpPr>
        <p:grpSp>
          <p:nvGrpSpPr>
            <p:cNvPr name="Group 44" id="44"/>
            <p:cNvGrpSpPr/>
            <p:nvPr/>
          </p:nvGrpSpPr>
          <p:grpSpPr>
            <a:xfrm rot="0">
              <a:off x="0" y="0"/>
              <a:ext cx="797357" cy="797357"/>
              <a:chOff x="0" y="0"/>
              <a:chExt cx="812800" cy="812800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47" id="47"/>
            <p:cNvGrpSpPr/>
            <p:nvPr/>
          </p:nvGrpSpPr>
          <p:grpSpPr>
            <a:xfrm rot="0">
              <a:off x="0" y="797357"/>
              <a:ext cx="797357" cy="797357"/>
              <a:chOff x="0" y="0"/>
              <a:chExt cx="812800" cy="81280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50" id="50"/>
            <p:cNvGrpSpPr/>
            <p:nvPr/>
          </p:nvGrpSpPr>
          <p:grpSpPr>
            <a:xfrm rot="0">
              <a:off x="797357" y="0"/>
              <a:ext cx="797357" cy="797357"/>
              <a:chOff x="0" y="0"/>
              <a:chExt cx="812800" cy="812800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52" id="5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sp>
        <p:nvSpPr>
          <p:cNvPr name="Freeform 53" id="53"/>
          <p:cNvSpPr/>
          <p:nvPr/>
        </p:nvSpPr>
        <p:spPr>
          <a:xfrm flipH="false" flipV="false" rot="0">
            <a:off x="0" y="3509147"/>
            <a:ext cx="12761982" cy="6228697"/>
          </a:xfrm>
          <a:custGeom>
            <a:avLst/>
            <a:gdLst/>
            <a:ahLst/>
            <a:cxnLst/>
            <a:rect r="r" b="b" t="t" l="l"/>
            <a:pathLst>
              <a:path h="6228697" w="12761982">
                <a:moveTo>
                  <a:pt x="0" y="0"/>
                </a:moveTo>
                <a:lnTo>
                  <a:pt x="12761982" y="0"/>
                </a:lnTo>
                <a:lnTo>
                  <a:pt x="12761982" y="6228698"/>
                </a:lnTo>
                <a:lnTo>
                  <a:pt x="0" y="62286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4" t="0" r="-2927" b="0"/>
            </a:stretch>
          </a:blipFill>
        </p:spPr>
      </p:sp>
      <p:sp>
        <p:nvSpPr>
          <p:cNvPr name="Freeform 54" id="54"/>
          <p:cNvSpPr/>
          <p:nvPr/>
        </p:nvSpPr>
        <p:spPr>
          <a:xfrm flipH="false" flipV="false" rot="0">
            <a:off x="10623663" y="4223462"/>
            <a:ext cx="7520667" cy="6063538"/>
          </a:xfrm>
          <a:custGeom>
            <a:avLst/>
            <a:gdLst/>
            <a:ahLst/>
            <a:cxnLst/>
            <a:rect r="r" b="b" t="t" l="l"/>
            <a:pathLst>
              <a:path h="6063538" w="7520667">
                <a:moveTo>
                  <a:pt x="0" y="0"/>
                </a:moveTo>
                <a:lnTo>
                  <a:pt x="7520667" y="0"/>
                </a:lnTo>
                <a:lnTo>
                  <a:pt x="7520667" y="6063538"/>
                </a:lnTo>
                <a:lnTo>
                  <a:pt x="0" y="60635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5" id="55"/>
          <p:cNvSpPr/>
          <p:nvPr/>
        </p:nvSpPr>
        <p:spPr>
          <a:xfrm flipH="false" flipV="false" rot="0">
            <a:off x="12348367" y="116297"/>
            <a:ext cx="4620561" cy="4107165"/>
          </a:xfrm>
          <a:custGeom>
            <a:avLst/>
            <a:gdLst/>
            <a:ahLst/>
            <a:cxnLst/>
            <a:rect r="r" b="b" t="t" l="l"/>
            <a:pathLst>
              <a:path h="4107165" w="4620561">
                <a:moveTo>
                  <a:pt x="0" y="0"/>
                </a:moveTo>
                <a:lnTo>
                  <a:pt x="4620561" y="0"/>
                </a:lnTo>
                <a:lnTo>
                  <a:pt x="4620561" y="4107165"/>
                </a:lnTo>
                <a:lnTo>
                  <a:pt x="0" y="41071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12" id="12"/>
          <p:cNvGrpSpPr/>
          <p:nvPr/>
        </p:nvGrpSpPr>
        <p:grpSpPr>
          <a:xfrm rot="0">
            <a:off x="9037502" y="8058006"/>
            <a:ext cx="3522171" cy="3522171"/>
            <a:chOff x="0" y="0"/>
            <a:chExt cx="4696228" cy="4696228"/>
          </a:xfrm>
        </p:grpSpPr>
        <p:grpSp>
          <p:nvGrpSpPr>
            <p:cNvPr name="Group 13" id="13"/>
            <p:cNvGrpSpPr/>
            <p:nvPr/>
          </p:nvGrpSpPr>
          <p:grpSpPr>
            <a:xfrm rot="5400000">
              <a:off x="1565409" y="0"/>
              <a:ext cx="1565409" cy="1565409"/>
              <a:chOff x="0" y="0"/>
              <a:chExt cx="812800" cy="8128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5400000">
              <a:off x="3130819" y="1565409"/>
              <a:ext cx="1565409" cy="1565409"/>
              <a:chOff x="0" y="0"/>
              <a:chExt cx="812800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19" id="19"/>
            <p:cNvGrpSpPr/>
            <p:nvPr/>
          </p:nvGrpSpPr>
          <p:grpSpPr>
            <a:xfrm rot="5400000">
              <a:off x="1565409" y="3130819"/>
              <a:ext cx="1565409" cy="1565409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5400000">
              <a:off x="0" y="1565409"/>
              <a:ext cx="1565409" cy="1565409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25" id="25"/>
          <p:cNvGrpSpPr/>
          <p:nvPr/>
        </p:nvGrpSpPr>
        <p:grpSpPr>
          <a:xfrm rot="0">
            <a:off x="4704373" y="5800985"/>
            <a:ext cx="9099474" cy="8917548"/>
            <a:chOff x="0" y="0"/>
            <a:chExt cx="835143" cy="818446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35143" cy="818446"/>
            </a:xfrm>
            <a:custGeom>
              <a:avLst/>
              <a:gdLst/>
              <a:ahLst/>
              <a:cxnLst/>
              <a:rect r="r" b="b" t="t" l="l"/>
              <a:pathLst>
                <a:path h="818446" w="835143">
                  <a:moveTo>
                    <a:pt x="417572" y="0"/>
                  </a:moveTo>
                  <a:cubicBezTo>
                    <a:pt x="186953" y="0"/>
                    <a:pt x="0" y="183215"/>
                    <a:pt x="0" y="409223"/>
                  </a:cubicBezTo>
                  <a:cubicBezTo>
                    <a:pt x="0" y="635231"/>
                    <a:pt x="186953" y="818446"/>
                    <a:pt x="417572" y="818446"/>
                  </a:cubicBezTo>
                  <a:cubicBezTo>
                    <a:pt x="648190" y="818446"/>
                    <a:pt x="835143" y="635231"/>
                    <a:pt x="835143" y="409223"/>
                  </a:cubicBezTo>
                  <a:cubicBezTo>
                    <a:pt x="835143" y="183215"/>
                    <a:pt x="648190" y="0"/>
                    <a:pt x="41757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6A6A6"/>
              </a:solidFill>
              <a:prstDash val="sysDot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78295" y="29104"/>
              <a:ext cx="678554" cy="7126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4751136" y="5867660"/>
            <a:ext cx="9010650" cy="9010650"/>
            <a:chOff x="0" y="0"/>
            <a:chExt cx="813004" cy="813004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3004" cy="813004"/>
            </a:xfrm>
            <a:custGeom>
              <a:avLst/>
              <a:gdLst/>
              <a:ahLst/>
              <a:cxnLst/>
              <a:rect r="r" b="b" t="t" l="l"/>
              <a:pathLst>
                <a:path h="813004" w="813004">
                  <a:moveTo>
                    <a:pt x="406502" y="0"/>
                  </a:moveTo>
                  <a:cubicBezTo>
                    <a:pt x="181997" y="0"/>
                    <a:pt x="0" y="181997"/>
                    <a:pt x="0" y="406502"/>
                  </a:cubicBezTo>
                  <a:cubicBezTo>
                    <a:pt x="0" y="631007"/>
                    <a:pt x="181997" y="813004"/>
                    <a:pt x="406502" y="813004"/>
                  </a:cubicBezTo>
                  <a:cubicBezTo>
                    <a:pt x="631007" y="813004"/>
                    <a:pt x="813004" y="631007"/>
                    <a:pt x="813004" y="406502"/>
                  </a:cubicBezTo>
                  <a:cubicBezTo>
                    <a:pt x="813004" y="181997"/>
                    <a:pt x="631007" y="0"/>
                    <a:pt x="40650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gradFill>
                <a:gsLst>
                  <a:gs pos="0">
                    <a:srgbClr val="FF5757">
                      <a:alpha val="100000"/>
                    </a:srgbClr>
                  </a:gs>
                  <a:gs pos="100000">
                    <a:srgbClr val="8C52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76219" y="28594"/>
              <a:ext cx="660566" cy="7081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2320945" y="1861027"/>
            <a:ext cx="13646110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00"/>
              </a:lnSpc>
              <a:spcBef>
                <a:spcPct val="0"/>
              </a:spcBef>
            </a:pPr>
            <a:r>
              <a:rPr lang="en-US" b="true" sz="5000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Fazit und Lehren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7016734" y="6140243"/>
            <a:ext cx="363624" cy="363624"/>
            <a:chOff x="0" y="0"/>
            <a:chExt cx="484832" cy="484832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484832" cy="484832"/>
              <a:chOff x="0" y="0"/>
              <a:chExt cx="813004" cy="813004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3004" cy="813004"/>
              </a:xfrm>
              <a:custGeom>
                <a:avLst/>
                <a:gdLst/>
                <a:ahLst/>
                <a:cxnLst/>
                <a:rect r="r" b="b" t="t" l="l"/>
                <a:pathLst>
                  <a:path h="813004" w="813004">
                    <a:moveTo>
                      <a:pt x="406502" y="0"/>
                    </a:moveTo>
                    <a:cubicBezTo>
                      <a:pt x="181997" y="0"/>
                      <a:pt x="0" y="181997"/>
                      <a:pt x="0" y="406502"/>
                    </a:cubicBezTo>
                    <a:cubicBezTo>
                      <a:pt x="0" y="631007"/>
                      <a:pt x="181997" y="813004"/>
                      <a:pt x="406502" y="813004"/>
                    </a:cubicBezTo>
                    <a:cubicBezTo>
                      <a:pt x="631007" y="813004"/>
                      <a:pt x="813004" y="631007"/>
                      <a:pt x="813004" y="406502"/>
                    </a:cubicBezTo>
                    <a:cubicBezTo>
                      <a:pt x="813004" y="181997"/>
                      <a:pt x="631007" y="0"/>
                      <a:pt x="406502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76219" y="28594"/>
                <a:ext cx="660566" cy="70819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56447" y="51316"/>
              <a:ext cx="371937" cy="382200"/>
              <a:chOff x="0" y="0"/>
              <a:chExt cx="796469" cy="818446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796469" cy="818446"/>
              </a:xfrm>
              <a:custGeom>
                <a:avLst/>
                <a:gdLst/>
                <a:ahLst/>
                <a:cxnLst/>
                <a:rect r="r" b="b" t="t" l="l"/>
                <a:pathLst>
                  <a:path h="818446" w="796469">
                    <a:moveTo>
                      <a:pt x="398235" y="0"/>
                    </a:moveTo>
                    <a:cubicBezTo>
                      <a:pt x="178296" y="0"/>
                      <a:pt x="0" y="183215"/>
                      <a:pt x="0" y="409223"/>
                    </a:cubicBezTo>
                    <a:cubicBezTo>
                      <a:pt x="0" y="635231"/>
                      <a:pt x="178296" y="818446"/>
                      <a:pt x="398235" y="818446"/>
                    </a:cubicBezTo>
                    <a:cubicBezTo>
                      <a:pt x="618174" y="818446"/>
                      <a:pt x="796469" y="635231"/>
                      <a:pt x="796469" y="409223"/>
                    </a:cubicBezTo>
                    <a:cubicBezTo>
                      <a:pt x="796469" y="183215"/>
                      <a:pt x="618174" y="0"/>
                      <a:pt x="398235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74669" y="29104"/>
                <a:ext cx="647131" cy="71261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grpSp>
        <p:nvGrpSpPr>
          <p:cNvPr name="Group 39" id="39"/>
          <p:cNvGrpSpPr/>
          <p:nvPr/>
        </p:nvGrpSpPr>
        <p:grpSpPr>
          <a:xfrm rot="0">
            <a:off x="5295854" y="7683349"/>
            <a:ext cx="363624" cy="363624"/>
            <a:chOff x="0" y="0"/>
            <a:chExt cx="484832" cy="484832"/>
          </a:xfrm>
        </p:grpSpPr>
        <p:grpSp>
          <p:nvGrpSpPr>
            <p:cNvPr name="Group 40" id="40"/>
            <p:cNvGrpSpPr/>
            <p:nvPr/>
          </p:nvGrpSpPr>
          <p:grpSpPr>
            <a:xfrm rot="0">
              <a:off x="0" y="0"/>
              <a:ext cx="484832" cy="484832"/>
              <a:chOff x="0" y="0"/>
              <a:chExt cx="813004" cy="813004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813004" cy="813004"/>
              </a:xfrm>
              <a:custGeom>
                <a:avLst/>
                <a:gdLst/>
                <a:ahLst/>
                <a:cxnLst/>
                <a:rect r="r" b="b" t="t" l="l"/>
                <a:pathLst>
                  <a:path h="813004" w="813004">
                    <a:moveTo>
                      <a:pt x="406502" y="0"/>
                    </a:moveTo>
                    <a:cubicBezTo>
                      <a:pt x="181997" y="0"/>
                      <a:pt x="0" y="181997"/>
                      <a:pt x="0" y="406502"/>
                    </a:cubicBezTo>
                    <a:cubicBezTo>
                      <a:pt x="0" y="631007"/>
                      <a:pt x="181997" y="813004"/>
                      <a:pt x="406502" y="813004"/>
                    </a:cubicBezTo>
                    <a:cubicBezTo>
                      <a:pt x="631007" y="813004"/>
                      <a:pt x="813004" y="631007"/>
                      <a:pt x="813004" y="406502"/>
                    </a:cubicBezTo>
                    <a:cubicBezTo>
                      <a:pt x="813004" y="181997"/>
                      <a:pt x="631007" y="0"/>
                      <a:pt x="406502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76219" y="28594"/>
                <a:ext cx="660566" cy="70819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43" id="43"/>
            <p:cNvGrpSpPr/>
            <p:nvPr/>
          </p:nvGrpSpPr>
          <p:grpSpPr>
            <a:xfrm rot="0">
              <a:off x="56447" y="51316"/>
              <a:ext cx="371937" cy="382200"/>
              <a:chOff x="0" y="0"/>
              <a:chExt cx="796469" cy="818446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0"/>
                <a:ext cx="796469" cy="818446"/>
              </a:xfrm>
              <a:custGeom>
                <a:avLst/>
                <a:gdLst/>
                <a:ahLst/>
                <a:cxnLst/>
                <a:rect r="r" b="b" t="t" l="l"/>
                <a:pathLst>
                  <a:path h="818446" w="796469">
                    <a:moveTo>
                      <a:pt x="398235" y="0"/>
                    </a:moveTo>
                    <a:cubicBezTo>
                      <a:pt x="178296" y="0"/>
                      <a:pt x="0" y="183215"/>
                      <a:pt x="0" y="409223"/>
                    </a:cubicBezTo>
                    <a:cubicBezTo>
                      <a:pt x="0" y="635231"/>
                      <a:pt x="178296" y="818446"/>
                      <a:pt x="398235" y="818446"/>
                    </a:cubicBezTo>
                    <a:cubicBezTo>
                      <a:pt x="618174" y="818446"/>
                      <a:pt x="796469" y="635231"/>
                      <a:pt x="796469" y="409223"/>
                    </a:cubicBezTo>
                    <a:cubicBezTo>
                      <a:pt x="796469" y="183215"/>
                      <a:pt x="618174" y="0"/>
                      <a:pt x="398235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name="TextBox 45" id="45"/>
              <p:cNvSpPr txBox="true"/>
              <p:nvPr/>
            </p:nvSpPr>
            <p:spPr>
              <a:xfrm>
                <a:off x="74669" y="29104"/>
                <a:ext cx="647131" cy="71261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grpSp>
        <p:nvGrpSpPr>
          <p:cNvPr name="Group 46" id="46"/>
          <p:cNvGrpSpPr/>
          <p:nvPr/>
        </p:nvGrpSpPr>
        <p:grpSpPr>
          <a:xfrm rot="0">
            <a:off x="10999138" y="6140243"/>
            <a:ext cx="363624" cy="363624"/>
            <a:chOff x="0" y="0"/>
            <a:chExt cx="484832" cy="484832"/>
          </a:xfrm>
        </p:grpSpPr>
        <p:grpSp>
          <p:nvGrpSpPr>
            <p:cNvPr name="Group 47" id="47"/>
            <p:cNvGrpSpPr/>
            <p:nvPr/>
          </p:nvGrpSpPr>
          <p:grpSpPr>
            <a:xfrm rot="0">
              <a:off x="0" y="0"/>
              <a:ext cx="484832" cy="484832"/>
              <a:chOff x="0" y="0"/>
              <a:chExt cx="813004" cy="813004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813004" cy="813004"/>
              </a:xfrm>
              <a:custGeom>
                <a:avLst/>
                <a:gdLst/>
                <a:ahLst/>
                <a:cxnLst/>
                <a:rect r="r" b="b" t="t" l="l"/>
                <a:pathLst>
                  <a:path h="813004" w="813004">
                    <a:moveTo>
                      <a:pt x="406502" y="0"/>
                    </a:moveTo>
                    <a:cubicBezTo>
                      <a:pt x="181997" y="0"/>
                      <a:pt x="0" y="181997"/>
                      <a:pt x="0" y="406502"/>
                    </a:cubicBezTo>
                    <a:cubicBezTo>
                      <a:pt x="0" y="631007"/>
                      <a:pt x="181997" y="813004"/>
                      <a:pt x="406502" y="813004"/>
                    </a:cubicBezTo>
                    <a:cubicBezTo>
                      <a:pt x="631007" y="813004"/>
                      <a:pt x="813004" y="631007"/>
                      <a:pt x="813004" y="406502"/>
                    </a:cubicBezTo>
                    <a:cubicBezTo>
                      <a:pt x="813004" y="181997"/>
                      <a:pt x="631007" y="0"/>
                      <a:pt x="406502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76219" y="28594"/>
                <a:ext cx="660566" cy="70819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50" id="50"/>
            <p:cNvGrpSpPr/>
            <p:nvPr/>
          </p:nvGrpSpPr>
          <p:grpSpPr>
            <a:xfrm rot="0">
              <a:off x="56447" y="51316"/>
              <a:ext cx="371937" cy="382200"/>
              <a:chOff x="0" y="0"/>
              <a:chExt cx="796469" cy="818446"/>
            </a:xfrm>
          </p:grpSpPr>
          <p:sp>
            <p:nvSpPr>
              <p:cNvPr name="Freeform 51" id="51"/>
              <p:cNvSpPr/>
              <p:nvPr/>
            </p:nvSpPr>
            <p:spPr>
              <a:xfrm flipH="false" flipV="false" rot="0">
                <a:off x="0" y="0"/>
                <a:ext cx="796469" cy="818446"/>
              </a:xfrm>
              <a:custGeom>
                <a:avLst/>
                <a:gdLst/>
                <a:ahLst/>
                <a:cxnLst/>
                <a:rect r="r" b="b" t="t" l="l"/>
                <a:pathLst>
                  <a:path h="818446" w="796469">
                    <a:moveTo>
                      <a:pt x="398235" y="0"/>
                    </a:moveTo>
                    <a:cubicBezTo>
                      <a:pt x="178296" y="0"/>
                      <a:pt x="0" y="183215"/>
                      <a:pt x="0" y="409223"/>
                    </a:cubicBezTo>
                    <a:cubicBezTo>
                      <a:pt x="0" y="635231"/>
                      <a:pt x="178296" y="818446"/>
                      <a:pt x="398235" y="818446"/>
                    </a:cubicBezTo>
                    <a:cubicBezTo>
                      <a:pt x="618174" y="818446"/>
                      <a:pt x="796469" y="635231"/>
                      <a:pt x="796469" y="409223"/>
                    </a:cubicBezTo>
                    <a:cubicBezTo>
                      <a:pt x="796469" y="183215"/>
                      <a:pt x="618174" y="0"/>
                      <a:pt x="398235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name="TextBox 52" id="52"/>
              <p:cNvSpPr txBox="true"/>
              <p:nvPr/>
            </p:nvSpPr>
            <p:spPr>
              <a:xfrm>
                <a:off x="74669" y="29104"/>
                <a:ext cx="647131" cy="71261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grpSp>
        <p:nvGrpSpPr>
          <p:cNvPr name="Group 53" id="53"/>
          <p:cNvGrpSpPr/>
          <p:nvPr/>
        </p:nvGrpSpPr>
        <p:grpSpPr>
          <a:xfrm rot="0">
            <a:off x="12817952" y="7683349"/>
            <a:ext cx="363624" cy="363624"/>
            <a:chOff x="0" y="0"/>
            <a:chExt cx="484832" cy="484832"/>
          </a:xfrm>
        </p:grpSpPr>
        <p:grpSp>
          <p:nvGrpSpPr>
            <p:cNvPr name="Group 54" id="54"/>
            <p:cNvGrpSpPr/>
            <p:nvPr/>
          </p:nvGrpSpPr>
          <p:grpSpPr>
            <a:xfrm rot="0">
              <a:off x="0" y="0"/>
              <a:ext cx="484832" cy="484832"/>
              <a:chOff x="0" y="0"/>
              <a:chExt cx="813004" cy="813004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813004" cy="813004"/>
              </a:xfrm>
              <a:custGeom>
                <a:avLst/>
                <a:gdLst/>
                <a:ahLst/>
                <a:cxnLst/>
                <a:rect r="r" b="b" t="t" l="l"/>
                <a:pathLst>
                  <a:path h="813004" w="813004">
                    <a:moveTo>
                      <a:pt x="406502" y="0"/>
                    </a:moveTo>
                    <a:cubicBezTo>
                      <a:pt x="181997" y="0"/>
                      <a:pt x="0" y="181997"/>
                      <a:pt x="0" y="406502"/>
                    </a:cubicBezTo>
                    <a:cubicBezTo>
                      <a:pt x="0" y="631007"/>
                      <a:pt x="181997" y="813004"/>
                      <a:pt x="406502" y="813004"/>
                    </a:cubicBezTo>
                    <a:cubicBezTo>
                      <a:pt x="631007" y="813004"/>
                      <a:pt x="813004" y="631007"/>
                      <a:pt x="813004" y="406502"/>
                    </a:cubicBezTo>
                    <a:cubicBezTo>
                      <a:pt x="813004" y="181997"/>
                      <a:pt x="631007" y="0"/>
                      <a:pt x="406502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name="TextBox 56" id="56"/>
              <p:cNvSpPr txBox="true"/>
              <p:nvPr/>
            </p:nvSpPr>
            <p:spPr>
              <a:xfrm>
                <a:off x="76219" y="28594"/>
                <a:ext cx="660566" cy="70819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57" id="57"/>
            <p:cNvGrpSpPr/>
            <p:nvPr/>
          </p:nvGrpSpPr>
          <p:grpSpPr>
            <a:xfrm rot="0">
              <a:off x="56447" y="51316"/>
              <a:ext cx="371937" cy="382200"/>
              <a:chOff x="0" y="0"/>
              <a:chExt cx="796469" cy="818446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796469" cy="818446"/>
              </a:xfrm>
              <a:custGeom>
                <a:avLst/>
                <a:gdLst/>
                <a:ahLst/>
                <a:cxnLst/>
                <a:rect r="r" b="b" t="t" l="l"/>
                <a:pathLst>
                  <a:path h="818446" w="796469">
                    <a:moveTo>
                      <a:pt x="398235" y="0"/>
                    </a:moveTo>
                    <a:cubicBezTo>
                      <a:pt x="178296" y="0"/>
                      <a:pt x="0" y="183215"/>
                      <a:pt x="0" y="409223"/>
                    </a:cubicBezTo>
                    <a:cubicBezTo>
                      <a:pt x="0" y="635231"/>
                      <a:pt x="178296" y="818446"/>
                      <a:pt x="398235" y="818446"/>
                    </a:cubicBezTo>
                    <a:cubicBezTo>
                      <a:pt x="618174" y="818446"/>
                      <a:pt x="796469" y="635231"/>
                      <a:pt x="796469" y="409223"/>
                    </a:cubicBezTo>
                    <a:cubicBezTo>
                      <a:pt x="796469" y="183215"/>
                      <a:pt x="618174" y="0"/>
                      <a:pt x="398235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74669" y="29104"/>
                <a:ext cx="647131" cy="71261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grpSp>
        <p:nvGrpSpPr>
          <p:cNvPr name="Group 60" id="60"/>
          <p:cNvGrpSpPr/>
          <p:nvPr/>
        </p:nvGrpSpPr>
        <p:grpSpPr>
          <a:xfrm rot="5400000">
            <a:off x="-487616" y="3403062"/>
            <a:ext cx="2171705" cy="1174057"/>
            <a:chOff x="0" y="0"/>
            <a:chExt cx="1503472" cy="812800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1503472" cy="812800"/>
            </a:xfrm>
            <a:custGeom>
              <a:avLst/>
              <a:gdLst/>
              <a:ahLst/>
              <a:cxnLst/>
              <a:rect r="r" b="b" t="t" l="l"/>
              <a:pathLst>
                <a:path h="812800" w="1503472">
                  <a:moveTo>
                    <a:pt x="0" y="0"/>
                  </a:moveTo>
                  <a:lnTo>
                    <a:pt x="1503472" y="0"/>
                  </a:lnTo>
                  <a:lnTo>
                    <a:pt x="150347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  <a:ln cap="sq">
              <a:noFill/>
              <a:prstDash val="solid"/>
              <a:miter/>
            </a:ln>
          </p:spPr>
        </p:sp>
        <p:sp>
          <p:nvSpPr>
            <p:cNvPr name="TextBox 62" id="62"/>
            <p:cNvSpPr txBox="true"/>
            <p:nvPr/>
          </p:nvSpPr>
          <p:spPr>
            <a:xfrm>
              <a:off x="0" y="9525"/>
              <a:ext cx="1503472" cy="803275"/>
            </a:xfrm>
            <a:prstGeom prst="rect">
              <a:avLst/>
            </a:prstGeom>
          </p:spPr>
          <p:txBody>
            <a:bodyPr anchor="ctr" rtlCol="false" tIns="104561" lIns="104561" bIns="104561" rIns="104561"/>
            <a:lstStyle/>
            <a:p>
              <a:pPr algn="ctr" marL="0" indent="0" lvl="0">
                <a:lnSpc>
                  <a:spcPts val="2502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3" id="63"/>
          <p:cNvGrpSpPr/>
          <p:nvPr/>
        </p:nvGrpSpPr>
        <p:grpSpPr>
          <a:xfrm rot="5400000">
            <a:off x="11208" y="2816034"/>
            <a:ext cx="1174057" cy="1174057"/>
            <a:chOff x="0" y="0"/>
            <a:chExt cx="812800" cy="812800"/>
          </a:xfrm>
        </p:grpSpPr>
        <p:sp>
          <p:nvSpPr>
            <p:cNvPr name="Freeform 64" id="6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name="TextBox 65" id="65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04561" lIns="104561" bIns="104561" rIns="104561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66" id="66"/>
          <p:cNvGrpSpPr/>
          <p:nvPr/>
        </p:nvGrpSpPr>
        <p:grpSpPr>
          <a:xfrm rot="5400000">
            <a:off x="3234969" y="8793875"/>
            <a:ext cx="928850" cy="928850"/>
            <a:chOff x="0" y="0"/>
            <a:chExt cx="812800" cy="812800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name="TextBox 68" id="68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82723" lIns="82723" bIns="82723" rIns="82723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69" id="69"/>
          <p:cNvGrpSpPr/>
          <p:nvPr/>
        </p:nvGrpSpPr>
        <p:grpSpPr>
          <a:xfrm rot="0">
            <a:off x="15736621" y="803205"/>
            <a:ext cx="1857699" cy="3715398"/>
            <a:chOff x="0" y="0"/>
            <a:chExt cx="2476932" cy="4953864"/>
          </a:xfrm>
        </p:grpSpPr>
        <p:grpSp>
          <p:nvGrpSpPr>
            <p:cNvPr name="Group 70" id="70"/>
            <p:cNvGrpSpPr/>
            <p:nvPr/>
          </p:nvGrpSpPr>
          <p:grpSpPr>
            <a:xfrm rot="540000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71" id="7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72" id="72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73" id="73"/>
            <p:cNvGrpSpPr/>
            <p:nvPr/>
          </p:nvGrpSpPr>
          <p:grpSpPr>
            <a:xfrm rot="540000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74" id="7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75" id="75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76" id="76"/>
            <p:cNvGrpSpPr/>
            <p:nvPr/>
          </p:nvGrpSpPr>
          <p:grpSpPr>
            <a:xfrm rot="5400000">
              <a:off x="1238466" y="1238466"/>
              <a:ext cx="1238466" cy="1238466"/>
              <a:chOff x="0" y="0"/>
              <a:chExt cx="812800" cy="812800"/>
            </a:xfrm>
          </p:grpSpPr>
          <p:sp>
            <p:nvSpPr>
              <p:cNvPr name="Freeform 77" id="7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78" id="78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79" id="79"/>
            <p:cNvGrpSpPr/>
            <p:nvPr/>
          </p:nvGrpSpPr>
          <p:grpSpPr>
            <a:xfrm rot="5400000">
              <a:off x="1238466" y="2476932"/>
              <a:ext cx="1238466" cy="1238466"/>
              <a:chOff x="0" y="0"/>
              <a:chExt cx="812800" cy="812800"/>
            </a:xfrm>
          </p:grpSpPr>
          <p:sp>
            <p:nvSpPr>
              <p:cNvPr name="Freeform 80" id="8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81" id="81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82" id="82"/>
            <p:cNvGrpSpPr/>
            <p:nvPr/>
          </p:nvGrpSpPr>
          <p:grpSpPr>
            <a:xfrm rot="5400000">
              <a:off x="1238466" y="3715398"/>
              <a:ext cx="1238466" cy="1238466"/>
              <a:chOff x="0" y="0"/>
              <a:chExt cx="812800" cy="812800"/>
            </a:xfrm>
          </p:grpSpPr>
          <p:sp>
            <p:nvSpPr>
              <p:cNvPr name="Freeform 83" id="8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84" id="84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sp>
        <p:nvSpPr>
          <p:cNvPr name="Freeform 85" id="85"/>
          <p:cNvSpPr/>
          <p:nvPr/>
        </p:nvSpPr>
        <p:spPr>
          <a:xfrm flipH="false" flipV="false" rot="0">
            <a:off x="7714334" y="6572156"/>
            <a:ext cx="3084254" cy="3084254"/>
          </a:xfrm>
          <a:custGeom>
            <a:avLst/>
            <a:gdLst/>
            <a:ahLst/>
            <a:cxnLst/>
            <a:rect r="r" b="b" t="t" l="l"/>
            <a:pathLst>
              <a:path h="3084254" w="3084254">
                <a:moveTo>
                  <a:pt x="0" y="0"/>
                </a:moveTo>
                <a:lnTo>
                  <a:pt x="3084253" y="0"/>
                </a:lnTo>
                <a:lnTo>
                  <a:pt x="3084253" y="3084254"/>
                </a:lnTo>
                <a:lnTo>
                  <a:pt x="0" y="30842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6" id="86"/>
          <p:cNvSpPr txBox="true"/>
          <p:nvPr/>
        </p:nvSpPr>
        <p:spPr>
          <a:xfrm rot="0">
            <a:off x="4163818" y="4488345"/>
            <a:ext cx="3952637" cy="935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Iterative Entwicklung</a:t>
            </a:r>
          </a:p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Responsive Kompatibilität</a:t>
            </a:r>
          </a:p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Laden von Inhalten</a:t>
            </a:r>
          </a:p>
        </p:txBody>
      </p:sp>
      <p:sp>
        <p:nvSpPr>
          <p:cNvPr name="TextBox 87" id="87"/>
          <p:cNvSpPr txBox="true"/>
          <p:nvPr/>
        </p:nvSpPr>
        <p:spPr>
          <a:xfrm rot="0">
            <a:off x="3950955" y="3722535"/>
            <a:ext cx="4378364" cy="737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Bei der Entwicklung aufgetretene Herausforderungen</a:t>
            </a:r>
          </a:p>
        </p:txBody>
      </p:sp>
      <p:sp>
        <p:nvSpPr>
          <p:cNvPr name="TextBox 88" id="88"/>
          <p:cNvSpPr txBox="true"/>
          <p:nvPr/>
        </p:nvSpPr>
        <p:spPr>
          <a:xfrm rot="0">
            <a:off x="1185265" y="6864604"/>
            <a:ext cx="3936347" cy="935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Klare und kohärente Ästhetik</a:t>
            </a:r>
          </a:p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Interaktive Elemente</a:t>
            </a:r>
          </a:p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Fokus auf den Nutzer</a:t>
            </a:r>
          </a:p>
        </p:txBody>
      </p:sp>
      <p:sp>
        <p:nvSpPr>
          <p:cNvPr name="TextBox 89" id="89"/>
          <p:cNvSpPr txBox="true"/>
          <p:nvPr/>
        </p:nvSpPr>
        <p:spPr>
          <a:xfrm rot="0">
            <a:off x="1185265" y="6024500"/>
            <a:ext cx="3931720" cy="737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Die wichtigsten Gestaltungserfolge</a:t>
            </a:r>
          </a:p>
        </p:txBody>
      </p:sp>
      <p:sp>
        <p:nvSpPr>
          <p:cNvPr name="TextBox 90" id="90"/>
          <p:cNvSpPr txBox="true"/>
          <p:nvPr/>
        </p:nvSpPr>
        <p:spPr>
          <a:xfrm rot="0">
            <a:off x="10541111" y="4252028"/>
            <a:ext cx="4775742" cy="935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Zusammenarbeit und Kommunikation</a:t>
            </a:r>
          </a:p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Validierung des Designs</a:t>
            </a:r>
          </a:p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Nutzerzentrierter Ansatz</a:t>
            </a:r>
          </a:p>
        </p:txBody>
      </p:sp>
      <p:sp>
        <p:nvSpPr>
          <p:cNvPr name="TextBox 91" id="91"/>
          <p:cNvSpPr txBox="true"/>
          <p:nvPr/>
        </p:nvSpPr>
        <p:spPr>
          <a:xfrm rot="0">
            <a:off x="10541111" y="3783399"/>
            <a:ext cx="4070592" cy="36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Lehren aus dem Projekt</a:t>
            </a:r>
          </a:p>
        </p:txBody>
      </p:sp>
      <p:sp>
        <p:nvSpPr>
          <p:cNvPr name="TextBox 92" id="92"/>
          <p:cNvSpPr txBox="true"/>
          <p:nvPr/>
        </p:nvSpPr>
        <p:spPr>
          <a:xfrm rot="0">
            <a:off x="13595316" y="6866509"/>
            <a:ext cx="3663984" cy="1249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Optimierung der visuellen Inhalte</a:t>
            </a:r>
          </a:p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Verstärkte Personalisierung</a:t>
            </a:r>
          </a:p>
          <a:p>
            <a:pPr algn="l" marL="388628" indent="-194314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Zugänglichkeit</a:t>
            </a:r>
          </a:p>
        </p:txBody>
      </p:sp>
      <p:sp>
        <p:nvSpPr>
          <p:cNvPr name="TextBox 93" id="93"/>
          <p:cNvSpPr txBox="true"/>
          <p:nvPr/>
        </p:nvSpPr>
        <p:spPr>
          <a:xfrm rot="0">
            <a:off x="13803846" y="6024500"/>
            <a:ext cx="3295011" cy="737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Künftige Verbesserungen</a:t>
            </a:r>
          </a:p>
        </p:txBody>
      </p:sp>
      <p:grpSp>
        <p:nvGrpSpPr>
          <p:cNvPr name="Group 94" id="94"/>
          <p:cNvGrpSpPr/>
          <p:nvPr/>
        </p:nvGrpSpPr>
        <p:grpSpPr>
          <a:xfrm rot="0">
            <a:off x="-910902" y="-612376"/>
            <a:ext cx="6176653" cy="3734836"/>
            <a:chOff x="0" y="0"/>
            <a:chExt cx="1626773" cy="983660"/>
          </a:xfrm>
        </p:grpSpPr>
        <p:sp>
          <p:nvSpPr>
            <p:cNvPr name="Freeform 95" id="95"/>
            <p:cNvSpPr/>
            <p:nvPr/>
          </p:nvSpPr>
          <p:spPr>
            <a:xfrm flipH="false" flipV="false" rot="0">
              <a:off x="0" y="0"/>
              <a:ext cx="1626773" cy="983661"/>
            </a:xfrm>
            <a:custGeom>
              <a:avLst/>
              <a:gdLst/>
              <a:ahLst/>
              <a:cxnLst/>
              <a:rect r="r" b="b" t="t" l="l"/>
              <a:pathLst>
                <a:path h="983661" w="1626773">
                  <a:moveTo>
                    <a:pt x="37603" y="0"/>
                  </a:moveTo>
                  <a:lnTo>
                    <a:pt x="1589170" y="0"/>
                  </a:lnTo>
                  <a:cubicBezTo>
                    <a:pt x="1599143" y="0"/>
                    <a:pt x="1608707" y="3962"/>
                    <a:pt x="1615759" y="11014"/>
                  </a:cubicBezTo>
                  <a:cubicBezTo>
                    <a:pt x="1622811" y="18065"/>
                    <a:pt x="1626773" y="27630"/>
                    <a:pt x="1626773" y="37603"/>
                  </a:cubicBezTo>
                  <a:lnTo>
                    <a:pt x="1626773" y="946058"/>
                  </a:lnTo>
                  <a:cubicBezTo>
                    <a:pt x="1626773" y="956031"/>
                    <a:pt x="1622811" y="965595"/>
                    <a:pt x="1615759" y="972647"/>
                  </a:cubicBezTo>
                  <a:cubicBezTo>
                    <a:pt x="1608707" y="979699"/>
                    <a:pt x="1599143" y="983661"/>
                    <a:pt x="1589170" y="983661"/>
                  </a:cubicBezTo>
                  <a:lnTo>
                    <a:pt x="37603" y="983661"/>
                  </a:lnTo>
                  <a:cubicBezTo>
                    <a:pt x="27630" y="983661"/>
                    <a:pt x="18065" y="979699"/>
                    <a:pt x="11014" y="972647"/>
                  </a:cubicBezTo>
                  <a:cubicBezTo>
                    <a:pt x="3962" y="965595"/>
                    <a:pt x="0" y="956031"/>
                    <a:pt x="0" y="946058"/>
                  </a:cubicBezTo>
                  <a:lnTo>
                    <a:pt x="0" y="37603"/>
                  </a:lnTo>
                  <a:cubicBezTo>
                    <a:pt x="0" y="27630"/>
                    <a:pt x="3962" y="18065"/>
                    <a:pt x="11014" y="11014"/>
                  </a:cubicBezTo>
                  <a:cubicBezTo>
                    <a:pt x="18065" y="3962"/>
                    <a:pt x="27630" y="0"/>
                    <a:pt x="3760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ysDot"/>
              <a:round/>
            </a:ln>
          </p:spPr>
        </p:sp>
        <p:sp>
          <p:nvSpPr>
            <p:cNvPr name="TextBox 96" id="96"/>
            <p:cNvSpPr txBox="true"/>
            <p:nvPr/>
          </p:nvSpPr>
          <p:spPr>
            <a:xfrm>
              <a:off x="0" y="19050"/>
              <a:ext cx="1626773" cy="9646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97" id="97"/>
          <p:cNvSpPr txBox="true"/>
          <p:nvPr/>
        </p:nvSpPr>
        <p:spPr>
          <a:xfrm rot="0">
            <a:off x="-910902" y="-67345"/>
            <a:ext cx="5345914" cy="284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000"/>
              </a:lnSpc>
              <a:spcBef>
                <a:spcPct val="0"/>
              </a:spcBef>
            </a:pPr>
            <a:r>
              <a:rPr lang="en-US" b="true" sz="20000" spc="-200" strike="noStrike" u="none">
                <a:solidFill>
                  <a:srgbClr val="EEEEEF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04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EEEE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143769" y="-4125826"/>
            <a:ext cx="13560749" cy="14830672"/>
            <a:chOff x="0" y="0"/>
            <a:chExt cx="891155" cy="97460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91155" cy="974609"/>
            </a:xfrm>
            <a:custGeom>
              <a:avLst/>
              <a:gdLst/>
              <a:ahLst/>
              <a:cxnLst/>
              <a:rect r="r" b="b" t="t" l="l"/>
              <a:pathLst>
                <a:path h="974609" w="891155">
                  <a:moveTo>
                    <a:pt x="445578" y="0"/>
                  </a:moveTo>
                  <a:cubicBezTo>
                    <a:pt x="199492" y="0"/>
                    <a:pt x="0" y="218174"/>
                    <a:pt x="0" y="487305"/>
                  </a:cubicBezTo>
                  <a:cubicBezTo>
                    <a:pt x="0" y="756436"/>
                    <a:pt x="199492" y="974609"/>
                    <a:pt x="445578" y="974609"/>
                  </a:cubicBezTo>
                  <a:cubicBezTo>
                    <a:pt x="691663" y="974609"/>
                    <a:pt x="891155" y="756436"/>
                    <a:pt x="891155" y="487305"/>
                  </a:cubicBezTo>
                  <a:cubicBezTo>
                    <a:pt x="891155" y="218174"/>
                    <a:pt x="691663" y="0"/>
                    <a:pt x="44557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6A6A6"/>
              </a:solidFill>
              <a:prstDash val="sysDot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83546" y="43745"/>
              <a:ext cx="724064" cy="839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874179" y="2452711"/>
            <a:ext cx="363624" cy="363624"/>
            <a:chOff x="0" y="0"/>
            <a:chExt cx="484832" cy="484832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484832" cy="484832"/>
              <a:chOff x="0" y="0"/>
              <a:chExt cx="813004" cy="813004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813004" cy="813004"/>
              </a:xfrm>
              <a:custGeom>
                <a:avLst/>
                <a:gdLst/>
                <a:ahLst/>
                <a:cxnLst/>
                <a:rect r="r" b="b" t="t" l="l"/>
                <a:pathLst>
                  <a:path h="813004" w="813004">
                    <a:moveTo>
                      <a:pt x="406502" y="0"/>
                    </a:moveTo>
                    <a:cubicBezTo>
                      <a:pt x="181997" y="0"/>
                      <a:pt x="0" y="181997"/>
                      <a:pt x="0" y="406502"/>
                    </a:cubicBezTo>
                    <a:cubicBezTo>
                      <a:pt x="0" y="631007"/>
                      <a:pt x="181997" y="813004"/>
                      <a:pt x="406502" y="813004"/>
                    </a:cubicBezTo>
                    <a:cubicBezTo>
                      <a:pt x="631007" y="813004"/>
                      <a:pt x="813004" y="631007"/>
                      <a:pt x="813004" y="406502"/>
                    </a:cubicBezTo>
                    <a:cubicBezTo>
                      <a:pt x="813004" y="181997"/>
                      <a:pt x="631007" y="0"/>
                      <a:pt x="406502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76219" y="28594"/>
                <a:ext cx="660566" cy="708191"/>
              </a:xfrm>
              <a:prstGeom prst="rect">
                <a:avLst/>
              </a:prstGeom>
            </p:spPr>
            <p:txBody>
              <a:bodyPr anchor="ctr" rtlCol="false" tIns="43309" lIns="43309" bIns="43309" rIns="43309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56447" y="51316"/>
              <a:ext cx="371937" cy="382200"/>
              <a:chOff x="0" y="0"/>
              <a:chExt cx="796469" cy="818446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796469" cy="818446"/>
              </a:xfrm>
              <a:custGeom>
                <a:avLst/>
                <a:gdLst/>
                <a:ahLst/>
                <a:cxnLst/>
                <a:rect r="r" b="b" t="t" l="l"/>
                <a:pathLst>
                  <a:path h="818446" w="796469">
                    <a:moveTo>
                      <a:pt x="398235" y="0"/>
                    </a:moveTo>
                    <a:cubicBezTo>
                      <a:pt x="178296" y="0"/>
                      <a:pt x="0" y="183215"/>
                      <a:pt x="0" y="409223"/>
                    </a:cubicBezTo>
                    <a:cubicBezTo>
                      <a:pt x="0" y="635231"/>
                      <a:pt x="178296" y="818446"/>
                      <a:pt x="398235" y="818446"/>
                    </a:cubicBezTo>
                    <a:cubicBezTo>
                      <a:pt x="618174" y="818446"/>
                      <a:pt x="796469" y="635231"/>
                      <a:pt x="796469" y="409223"/>
                    </a:cubicBezTo>
                    <a:cubicBezTo>
                      <a:pt x="796469" y="183215"/>
                      <a:pt x="618174" y="0"/>
                      <a:pt x="398235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74669" y="29104"/>
                <a:ext cx="647131" cy="712613"/>
              </a:xfrm>
              <a:prstGeom prst="rect">
                <a:avLst/>
              </a:prstGeom>
            </p:spPr>
            <p:txBody>
              <a:bodyPr anchor="ctr" rtlCol="false" tIns="43309" lIns="43309" bIns="43309" rIns="43309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sp>
        <p:nvSpPr>
          <p:cNvPr name="AutoShape 12" id="12"/>
          <p:cNvSpPr/>
          <p:nvPr/>
        </p:nvSpPr>
        <p:spPr>
          <a:xfrm flipH="true">
            <a:off x="778038" y="4940163"/>
            <a:ext cx="8277954" cy="6371679"/>
          </a:xfrm>
          <a:prstGeom prst="line">
            <a:avLst/>
          </a:prstGeom>
          <a:ln cap="flat" w="19050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grpSp>
        <p:nvGrpSpPr>
          <p:cNvPr name="Group 13" id="13"/>
          <p:cNvGrpSpPr/>
          <p:nvPr/>
        </p:nvGrpSpPr>
        <p:grpSpPr>
          <a:xfrm rot="0">
            <a:off x="8874179" y="4576539"/>
            <a:ext cx="363624" cy="363624"/>
            <a:chOff x="0" y="0"/>
            <a:chExt cx="484832" cy="484832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484832" cy="484832"/>
              <a:chOff x="0" y="0"/>
              <a:chExt cx="813004" cy="813004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813004" cy="813004"/>
              </a:xfrm>
              <a:custGeom>
                <a:avLst/>
                <a:gdLst/>
                <a:ahLst/>
                <a:cxnLst/>
                <a:rect r="r" b="b" t="t" l="l"/>
                <a:pathLst>
                  <a:path h="813004" w="813004">
                    <a:moveTo>
                      <a:pt x="406502" y="0"/>
                    </a:moveTo>
                    <a:cubicBezTo>
                      <a:pt x="181997" y="0"/>
                      <a:pt x="0" y="181997"/>
                      <a:pt x="0" y="406502"/>
                    </a:cubicBezTo>
                    <a:cubicBezTo>
                      <a:pt x="0" y="631007"/>
                      <a:pt x="181997" y="813004"/>
                      <a:pt x="406502" y="813004"/>
                    </a:cubicBezTo>
                    <a:cubicBezTo>
                      <a:pt x="631007" y="813004"/>
                      <a:pt x="813004" y="631007"/>
                      <a:pt x="813004" y="406502"/>
                    </a:cubicBezTo>
                    <a:cubicBezTo>
                      <a:pt x="813004" y="181997"/>
                      <a:pt x="631007" y="0"/>
                      <a:pt x="406502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76219" y="28594"/>
                <a:ext cx="660566" cy="708191"/>
              </a:xfrm>
              <a:prstGeom prst="rect">
                <a:avLst/>
              </a:prstGeom>
            </p:spPr>
            <p:txBody>
              <a:bodyPr anchor="ctr" rtlCol="false" tIns="43309" lIns="43309" bIns="43309" rIns="43309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56447" y="51316"/>
              <a:ext cx="371937" cy="382200"/>
              <a:chOff x="0" y="0"/>
              <a:chExt cx="796469" cy="818446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796469" cy="818446"/>
              </a:xfrm>
              <a:custGeom>
                <a:avLst/>
                <a:gdLst/>
                <a:ahLst/>
                <a:cxnLst/>
                <a:rect r="r" b="b" t="t" l="l"/>
                <a:pathLst>
                  <a:path h="818446" w="796469">
                    <a:moveTo>
                      <a:pt x="398235" y="0"/>
                    </a:moveTo>
                    <a:cubicBezTo>
                      <a:pt x="178296" y="0"/>
                      <a:pt x="0" y="183215"/>
                      <a:pt x="0" y="409223"/>
                    </a:cubicBezTo>
                    <a:cubicBezTo>
                      <a:pt x="0" y="635231"/>
                      <a:pt x="178296" y="818446"/>
                      <a:pt x="398235" y="818446"/>
                    </a:cubicBezTo>
                    <a:cubicBezTo>
                      <a:pt x="618174" y="818446"/>
                      <a:pt x="796469" y="635231"/>
                      <a:pt x="796469" y="409223"/>
                    </a:cubicBezTo>
                    <a:cubicBezTo>
                      <a:pt x="796469" y="183215"/>
                      <a:pt x="618174" y="0"/>
                      <a:pt x="398235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74669" y="29104"/>
                <a:ext cx="647131" cy="712613"/>
              </a:xfrm>
              <a:prstGeom prst="rect">
                <a:avLst/>
              </a:prstGeom>
            </p:spPr>
            <p:txBody>
              <a:bodyPr anchor="ctr" rtlCol="false" tIns="43309" lIns="43309" bIns="43309" rIns="43309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grpSp>
        <p:nvGrpSpPr>
          <p:cNvPr name="Group 20" id="20"/>
          <p:cNvGrpSpPr/>
          <p:nvPr/>
        </p:nvGrpSpPr>
        <p:grpSpPr>
          <a:xfrm rot="0">
            <a:off x="8874179" y="6346267"/>
            <a:ext cx="363624" cy="363624"/>
            <a:chOff x="0" y="0"/>
            <a:chExt cx="484832" cy="484832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484832" cy="484832"/>
              <a:chOff x="0" y="0"/>
              <a:chExt cx="813004" cy="813004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3004" cy="813004"/>
              </a:xfrm>
              <a:custGeom>
                <a:avLst/>
                <a:gdLst/>
                <a:ahLst/>
                <a:cxnLst/>
                <a:rect r="r" b="b" t="t" l="l"/>
                <a:pathLst>
                  <a:path h="813004" w="813004">
                    <a:moveTo>
                      <a:pt x="406502" y="0"/>
                    </a:moveTo>
                    <a:cubicBezTo>
                      <a:pt x="181997" y="0"/>
                      <a:pt x="0" y="181997"/>
                      <a:pt x="0" y="406502"/>
                    </a:cubicBezTo>
                    <a:cubicBezTo>
                      <a:pt x="0" y="631007"/>
                      <a:pt x="181997" y="813004"/>
                      <a:pt x="406502" y="813004"/>
                    </a:cubicBezTo>
                    <a:cubicBezTo>
                      <a:pt x="631007" y="813004"/>
                      <a:pt x="813004" y="631007"/>
                      <a:pt x="813004" y="406502"/>
                    </a:cubicBezTo>
                    <a:cubicBezTo>
                      <a:pt x="813004" y="181997"/>
                      <a:pt x="631007" y="0"/>
                      <a:pt x="406502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19" y="28594"/>
                <a:ext cx="660566" cy="708191"/>
              </a:xfrm>
              <a:prstGeom prst="rect">
                <a:avLst/>
              </a:prstGeom>
            </p:spPr>
            <p:txBody>
              <a:bodyPr anchor="ctr" rtlCol="false" tIns="43309" lIns="43309" bIns="43309" rIns="43309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0">
              <a:off x="56447" y="51316"/>
              <a:ext cx="371937" cy="382200"/>
              <a:chOff x="0" y="0"/>
              <a:chExt cx="796469" cy="818446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796469" cy="818446"/>
              </a:xfrm>
              <a:custGeom>
                <a:avLst/>
                <a:gdLst/>
                <a:ahLst/>
                <a:cxnLst/>
                <a:rect r="r" b="b" t="t" l="l"/>
                <a:pathLst>
                  <a:path h="818446" w="796469">
                    <a:moveTo>
                      <a:pt x="398235" y="0"/>
                    </a:moveTo>
                    <a:cubicBezTo>
                      <a:pt x="178296" y="0"/>
                      <a:pt x="0" y="183215"/>
                      <a:pt x="0" y="409223"/>
                    </a:cubicBezTo>
                    <a:cubicBezTo>
                      <a:pt x="0" y="635231"/>
                      <a:pt x="178296" y="818446"/>
                      <a:pt x="398235" y="818446"/>
                    </a:cubicBezTo>
                    <a:cubicBezTo>
                      <a:pt x="618174" y="818446"/>
                      <a:pt x="796469" y="635231"/>
                      <a:pt x="796469" y="409223"/>
                    </a:cubicBezTo>
                    <a:cubicBezTo>
                      <a:pt x="796469" y="183215"/>
                      <a:pt x="618174" y="0"/>
                      <a:pt x="398235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74669" y="29104"/>
                <a:ext cx="647131" cy="712613"/>
              </a:xfrm>
              <a:prstGeom prst="rect">
                <a:avLst/>
              </a:prstGeom>
            </p:spPr>
            <p:txBody>
              <a:bodyPr anchor="ctr" rtlCol="false" tIns="43309" lIns="43309" bIns="43309" rIns="43309"/>
              <a:lstStyle/>
              <a:p>
                <a:pPr algn="ctr">
                  <a:lnSpc>
                    <a:spcPts val="2940"/>
                  </a:lnSpc>
                </a:pPr>
              </a:p>
            </p:txBody>
          </p:sp>
        </p:grpSp>
      </p:grpSp>
      <p:sp>
        <p:nvSpPr>
          <p:cNvPr name="AutoShape 27" id="27"/>
          <p:cNvSpPr/>
          <p:nvPr/>
        </p:nvSpPr>
        <p:spPr>
          <a:xfrm flipH="true">
            <a:off x="778038" y="6709891"/>
            <a:ext cx="8277954" cy="4601951"/>
          </a:xfrm>
          <a:prstGeom prst="line">
            <a:avLst/>
          </a:prstGeom>
          <a:ln cap="flat" w="19050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AutoShape 28" id="28"/>
          <p:cNvSpPr/>
          <p:nvPr/>
        </p:nvSpPr>
        <p:spPr>
          <a:xfrm flipH="true">
            <a:off x="778038" y="2816335"/>
            <a:ext cx="8277954" cy="8495507"/>
          </a:xfrm>
          <a:prstGeom prst="line">
            <a:avLst/>
          </a:prstGeom>
          <a:ln cap="flat" w="19050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len="sm" w="sm"/>
            <a:tailEnd type="none" len="sm" w="sm"/>
          </a:ln>
        </p:spPr>
      </p:sp>
      <p:sp>
        <p:nvSpPr>
          <p:cNvPr name="TextBox 29" id="29"/>
          <p:cNvSpPr txBox="true"/>
          <p:nvPr/>
        </p:nvSpPr>
        <p:spPr>
          <a:xfrm rot="0">
            <a:off x="2102907" y="4080373"/>
            <a:ext cx="5345914" cy="1786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39"/>
              </a:lnSpc>
              <a:spcBef>
                <a:spcPct val="0"/>
              </a:spcBef>
            </a:pPr>
            <a:r>
              <a:rPr lang="en-US" b="true" sz="6399" spc="-63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Fragen und Antworten</a:t>
            </a:r>
          </a:p>
        </p:txBody>
      </p:sp>
      <p:grpSp>
        <p:nvGrpSpPr>
          <p:cNvPr name="Group 30" id="30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4" id="34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37" id="37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39" id="3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40" id="40"/>
          <p:cNvGrpSpPr/>
          <p:nvPr/>
        </p:nvGrpSpPr>
        <p:grpSpPr>
          <a:xfrm rot="5400000">
            <a:off x="15736621" y="860230"/>
            <a:ext cx="1857699" cy="1857699"/>
            <a:chOff x="0" y="0"/>
            <a:chExt cx="2476932" cy="2476932"/>
          </a:xfrm>
        </p:grpSpPr>
        <p:grpSp>
          <p:nvGrpSpPr>
            <p:cNvPr name="Group 41" id="41"/>
            <p:cNvGrpSpPr/>
            <p:nvPr/>
          </p:nvGrpSpPr>
          <p:grpSpPr>
            <a:xfrm rot="0"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name="Freeform 42" id="4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43" id="43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44" id="44"/>
            <p:cNvGrpSpPr/>
            <p:nvPr/>
          </p:nvGrpSpPr>
          <p:grpSpPr>
            <a:xfrm rot="0"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name="Freeform 45" id="4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46" id="46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47" id="47"/>
            <p:cNvGrpSpPr/>
            <p:nvPr/>
          </p:nvGrpSpPr>
          <p:grpSpPr>
            <a:xfrm rot="0"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name="Freeform 48" id="4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49" id="4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50" id="50"/>
          <p:cNvGrpSpPr/>
          <p:nvPr/>
        </p:nvGrpSpPr>
        <p:grpSpPr>
          <a:xfrm rot="0">
            <a:off x="15927121" y="7025820"/>
            <a:ext cx="2348114" cy="3522171"/>
            <a:chOff x="0" y="0"/>
            <a:chExt cx="3130819" cy="4696228"/>
          </a:xfrm>
        </p:grpSpPr>
        <p:grpSp>
          <p:nvGrpSpPr>
            <p:cNvPr name="Group 51" id="51"/>
            <p:cNvGrpSpPr/>
            <p:nvPr/>
          </p:nvGrpSpPr>
          <p:grpSpPr>
            <a:xfrm rot="5400000">
              <a:off x="0" y="0"/>
              <a:ext cx="1565409" cy="1565409"/>
              <a:chOff x="0" y="0"/>
              <a:chExt cx="812800" cy="812800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name="TextBox 53" id="53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54" id="54"/>
            <p:cNvGrpSpPr/>
            <p:nvPr/>
          </p:nvGrpSpPr>
          <p:grpSpPr>
            <a:xfrm rot="5400000">
              <a:off x="1565409" y="1565409"/>
              <a:ext cx="1565409" cy="1565409"/>
              <a:chOff x="0" y="0"/>
              <a:chExt cx="812800" cy="812800"/>
            </a:xfrm>
          </p:grpSpPr>
          <p:sp>
            <p:nvSpPr>
              <p:cNvPr name="Freeform 55" id="5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name="TextBox 56" id="56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  <p:grpSp>
          <p:nvGrpSpPr>
            <p:cNvPr name="Group 57" id="57"/>
            <p:cNvGrpSpPr/>
            <p:nvPr/>
          </p:nvGrpSpPr>
          <p:grpSpPr>
            <a:xfrm rot="5400000">
              <a:off x="0" y="3130819"/>
              <a:ext cx="1565409" cy="1565409"/>
              <a:chOff x="0" y="0"/>
              <a:chExt cx="812800" cy="812800"/>
            </a:xfrm>
          </p:grpSpPr>
          <p:sp>
            <p:nvSpPr>
              <p:cNvPr name="Freeform 58" id="5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name="TextBox 59" id="59"/>
              <p:cNvSpPr txBox="true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anchor="ctr" rtlCol="false" tIns="82723" lIns="82723" bIns="82723" rIns="82723"/>
              <a:lstStyle/>
              <a:p>
                <a:pPr algn="ctr">
                  <a:lnSpc>
                    <a:spcPts val="1979"/>
                  </a:lnSpc>
                </a:pPr>
              </a:p>
            </p:txBody>
          </p:sp>
        </p:grpSp>
      </p:grpSp>
      <p:grpSp>
        <p:nvGrpSpPr>
          <p:cNvPr name="Group 60" id="60"/>
          <p:cNvGrpSpPr/>
          <p:nvPr/>
        </p:nvGrpSpPr>
        <p:grpSpPr>
          <a:xfrm rot="5400000">
            <a:off x="4352632" y="1202051"/>
            <a:ext cx="1174057" cy="1174057"/>
            <a:chOff x="0" y="0"/>
            <a:chExt cx="812800" cy="812800"/>
          </a:xfrm>
        </p:grpSpPr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name="TextBox 62" id="62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04561" lIns="104561" bIns="104561" rIns="104561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63" id="63"/>
          <p:cNvGrpSpPr/>
          <p:nvPr/>
        </p:nvGrpSpPr>
        <p:grpSpPr>
          <a:xfrm rot="5400000">
            <a:off x="2102907" y="7255244"/>
            <a:ext cx="1174057" cy="1174057"/>
            <a:chOff x="0" y="0"/>
            <a:chExt cx="812800" cy="812800"/>
          </a:xfrm>
        </p:grpSpPr>
        <p:sp>
          <p:nvSpPr>
            <p:cNvPr name="Freeform 64" id="6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name="TextBox 65" id="65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04561" lIns="104561" bIns="104561" rIns="104561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66" id="66"/>
          <p:cNvGrpSpPr/>
          <p:nvPr/>
        </p:nvGrpSpPr>
        <p:grpSpPr>
          <a:xfrm rot="5400000">
            <a:off x="5517186" y="1202051"/>
            <a:ext cx="1174057" cy="1174057"/>
            <a:chOff x="0" y="0"/>
            <a:chExt cx="812800" cy="812800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name="TextBox 68" id="68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04561" lIns="104561" bIns="104561" rIns="104561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69" id="69"/>
          <p:cNvGrpSpPr/>
          <p:nvPr/>
        </p:nvGrpSpPr>
        <p:grpSpPr>
          <a:xfrm rot="5400000">
            <a:off x="928850" y="7255244"/>
            <a:ext cx="1174057" cy="1174057"/>
            <a:chOff x="0" y="0"/>
            <a:chExt cx="812800" cy="812800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name="TextBox 71" id="71"/>
            <p:cNvSpPr txBox="true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anchor="ctr" rtlCol="false" tIns="104561" lIns="104561" bIns="104561" rIns="104561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grpSp>
        <p:nvGrpSpPr>
          <p:cNvPr name="Group 72" id="72"/>
          <p:cNvGrpSpPr/>
          <p:nvPr/>
        </p:nvGrpSpPr>
        <p:grpSpPr>
          <a:xfrm rot="0">
            <a:off x="12439160" y="3072745"/>
            <a:ext cx="6176653" cy="3734836"/>
            <a:chOff x="0" y="0"/>
            <a:chExt cx="1626773" cy="983660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0" y="0"/>
              <a:ext cx="1626773" cy="983661"/>
            </a:xfrm>
            <a:custGeom>
              <a:avLst/>
              <a:gdLst/>
              <a:ahLst/>
              <a:cxnLst/>
              <a:rect r="r" b="b" t="t" l="l"/>
              <a:pathLst>
                <a:path h="983661" w="1626773">
                  <a:moveTo>
                    <a:pt x="37603" y="0"/>
                  </a:moveTo>
                  <a:lnTo>
                    <a:pt x="1589170" y="0"/>
                  </a:lnTo>
                  <a:cubicBezTo>
                    <a:pt x="1599143" y="0"/>
                    <a:pt x="1608707" y="3962"/>
                    <a:pt x="1615759" y="11014"/>
                  </a:cubicBezTo>
                  <a:cubicBezTo>
                    <a:pt x="1622811" y="18065"/>
                    <a:pt x="1626773" y="27630"/>
                    <a:pt x="1626773" y="37603"/>
                  </a:cubicBezTo>
                  <a:lnTo>
                    <a:pt x="1626773" y="946058"/>
                  </a:lnTo>
                  <a:cubicBezTo>
                    <a:pt x="1626773" y="956031"/>
                    <a:pt x="1622811" y="965595"/>
                    <a:pt x="1615759" y="972647"/>
                  </a:cubicBezTo>
                  <a:cubicBezTo>
                    <a:pt x="1608707" y="979699"/>
                    <a:pt x="1599143" y="983661"/>
                    <a:pt x="1589170" y="983661"/>
                  </a:cubicBezTo>
                  <a:lnTo>
                    <a:pt x="37603" y="983661"/>
                  </a:lnTo>
                  <a:cubicBezTo>
                    <a:pt x="27630" y="983661"/>
                    <a:pt x="18065" y="979699"/>
                    <a:pt x="11014" y="972647"/>
                  </a:cubicBezTo>
                  <a:cubicBezTo>
                    <a:pt x="3962" y="965595"/>
                    <a:pt x="0" y="956031"/>
                    <a:pt x="0" y="946058"/>
                  </a:cubicBezTo>
                  <a:lnTo>
                    <a:pt x="0" y="37603"/>
                  </a:lnTo>
                  <a:cubicBezTo>
                    <a:pt x="0" y="27630"/>
                    <a:pt x="3962" y="18065"/>
                    <a:pt x="11014" y="11014"/>
                  </a:cubicBezTo>
                  <a:cubicBezTo>
                    <a:pt x="18065" y="3962"/>
                    <a:pt x="27630" y="0"/>
                    <a:pt x="3760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ysDot"/>
              <a:round/>
            </a:ln>
          </p:spPr>
        </p:sp>
        <p:sp>
          <p:nvSpPr>
            <p:cNvPr name="TextBox 74" id="74"/>
            <p:cNvSpPr txBox="true"/>
            <p:nvPr/>
          </p:nvSpPr>
          <p:spPr>
            <a:xfrm>
              <a:off x="0" y="19050"/>
              <a:ext cx="1626773" cy="9646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79"/>
                </a:lnSpc>
              </a:pPr>
            </a:p>
          </p:txBody>
        </p:sp>
      </p:grpSp>
      <p:sp>
        <p:nvSpPr>
          <p:cNvPr name="TextBox 75" id="75"/>
          <p:cNvSpPr txBox="true"/>
          <p:nvPr/>
        </p:nvSpPr>
        <p:spPr>
          <a:xfrm rot="0">
            <a:off x="13300002" y="3956412"/>
            <a:ext cx="5345914" cy="284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000"/>
              </a:lnSpc>
              <a:spcBef>
                <a:spcPct val="0"/>
              </a:spcBef>
            </a:pPr>
            <a:r>
              <a:rPr lang="en-US" b="true" sz="20000" spc="-200" strike="noStrike" u="none">
                <a:solidFill>
                  <a:srgbClr val="EEEEEF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05</a:t>
            </a:r>
          </a:p>
        </p:txBody>
      </p:sp>
      <p:sp>
        <p:nvSpPr>
          <p:cNvPr name="TextBox 76" id="76"/>
          <p:cNvSpPr txBox="true"/>
          <p:nvPr/>
        </p:nvSpPr>
        <p:spPr>
          <a:xfrm rot="0">
            <a:off x="3497680" y="3835263"/>
            <a:ext cx="1709904" cy="375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59"/>
              </a:lnSpc>
              <a:spcBef>
                <a:spcPct val="0"/>
              </a:spcBef>
            </a:pPr>
            <a:r>
              <a:rPr lang="en-US" b="true" sz="2599">
                <a:solidFill>
                  <a:srgbClr val="FF5757"/>
                </a:solidFill>
                <a:latin typeface="Inter Bold"/>
                <a:ea typeface="Inter Bold"/>
                <a:cs typeface="Inter Bold"/>
                <a:sym typeface="Inter Bold"/>
              </a:rPr>
              <a:t>Q&amp;A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DAGZGj65ggU</dc:identifier>
  <dcterms:modified xsi:type="dcterms:W3CDTF">2011-08-01T06:04:30Z</dcterms:modified>
  <cp:revision>1</cp:revision>
  <dc:title>Webseite</dc:title>
</cp:coreProperties>
</file>

<file path=docProps/thumbnail.jpeg>
</file>